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35" r:id="rId2"/>
    <p:sldMasterId id="2147483880" r:id="rId3"/>
  </p:sldMasterIdLst>
  <p:notesMasterIdLst>
    <p:notesMasterId r:id="rId15"/>
  </p:notesMasterIdLst>
  <p:handoutMasterIdLst>
    <p:handoutMasterId r:id="rId16"/>
  </p:handoutMasterIdLst>
  <p:sldIdLst>
    <p:sldId id="438" r:id="rId4"/>
    <p:sldId id="565" r:id="rId5"/>
    <p:sldId id="585" r:id="rId6"/>
    <p:sldId id="555" r:id="rId7"/>
    <p:sldId id="584" r:id="rId8"/>
    <p:sldId id="524" r:id="rId9"/>
    <p:sldId id="574" r:id="rId10"/>
    <p:sldId id="581" r:id="rId11"/>
    <p:sldId id="582" r:id="rId12"/>
    <p:sldId id="583" r:id="rId13"/>
    <p:sldId id="509" r:id="rId14"/>
  </p:sldIdLst>
  <p:sldSz cx="12192000" cy="6858000"/>
  <p:notesSz cx="7010400" cy="9296400"/>
  <p:defaultTextStyle>
    <a:defPPr>
      <a:defRPr lang="en-US"/>
    </a:defPPr>
    <a:lvl1pPr marL="0" algn="l" defTabSz="91419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095" algn="l" defTabSz="91419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294" algn="l" defTabSz="91419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392" algn="l" defTabSz="91419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494" algn="l" defTabSz="91419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2586" algn="l" defTabSz="91419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9680" algn="l" defTabSz="91419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6775" algn="l" defTabSz="914196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970">
          <p15:clr>
            <a:srgbClr val="A4A3A4"/>
          </p15:clr>
        </p15:guide>
        <p15:guide id="4" pos="6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oniaurrejola@yahoo.com" initials="a" lastIdx="1" clrIdx="0"/>
  <p:cmAuthor id="2" name="antoniaurrejola@yahoo.com" initials="a [2]" lastIdx="1" clrIdx="1"/>
  <p:cmAuthor id="3" name="antoniaurrejola@yahoo.com" initials="a [3]" lastIdx="1" clrIdx="2"/>
  <p:cmAuthor id="4" name="antoniaurrejola@yahoo.com" initials="a [4]" lastIdx="1" clrIdx="3"/>
  <p:cmAuthor id="5" name="antoniaurrejola@yahoo.com" initials="a [5]" lastIdx="1" clrIdx="4"/>
  <p:cmAuthor id="6" name="antoniaurrejola@yahoo.com" initials="a [6]" lastIdx="1" clrIdx="5"/>
  <p:cmAuthor id="7" name="antoniaurrejola@yahoo.com" initials="a [7]" lastIdx="1" clrIdx="6"/>
  <p:cmAuthor id="8" name="antoniaurrejola@yahoo.com" initials="a [8]" lastIdx="1" clrIdx="7"/>
  <p:cmAuthor id="9" name="antoniaurrejola@yahoo.com" initials="a [9]" lastIdx="1" clrIdx="8"/>
  <p:cmAuthor id="10" name="antoniaurrejola@yahoo.com" initials="a [10]" lastIdx="1" clrIdx="9"/>
  <p:cmAuthor id="11" name="antoniaurrejola@yahoo.com" initials="a [11]" lastIdx="1" clrIdx="10"/>
  <p:cmAuthor id="12" name="antoniaurrejola@yahoo.com" initials="a [12]" lastIdx="3" clrIdx="11"/>
  <p:cmAuthor id="13" name="Huerta Reyes, Solange (Directora Nacional)" initials="HRS(N" lastIdx="1" clrIdx="1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B03C"/>
    <a:srgbClr val="FFC000"/>
    <a:srgbClr val="FFC03C"/>
    <a:srgbClr val="E4E4E4"/>
    <a:srgbClr val="A2D668"/>
    <a:srgbClr val="3CB4E7"/>
    <a:srgbClr val="3BA0BB"/>
    <a:srgbClr val="32BA7C"/>
    <a:srgbClr val="B2DD83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Estilo temático 2 - Énfasis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36" autoAdjust="0"/>
    <p:restoredTop sz="93785" autoAdjust="0"/>
  </p:normalViewPr>
  <p:slideViewPr>
    <p:cSldViewPr snapToGrid="0" showGuides="1">
      <p:cViewPr varScale="1">
        <p:scale>
          <a:sx n="108" d="100"/>
          <a:sy n="108" d="100"/>
        </p:scale>
        <p:origin x="792" y="102"/>
      </p:cViewPr>
      <p:guideLst>
        <p:guide orient="horz" pos="2160"/>
        <p:guide pos="3840"/>
        <p:guide orient="horz" pos="970"/>
        <p:guide pos="6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-3246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73F12BF-11B8-4702-A11C-049D0E27B79C}" type="doc">
      <dgm:prSet loTypeId="urn:microsoft.com/office/officeart/2005/8/layout/default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7B686596-EDA9-4E1E-8851-C89C595374F3}">
      <dgm:prSet phldrT="[Texto]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s-ES" dirty="0"/>
            <a:t>Rutinas</a:t>
          </a:r>
        </a:p>
      </dgm:t>
    </dgm:pt>
    <dgm:pt modelId="{6EE51E88-05AA-42B0-B0DC-41A61ABD97AD}" type="parTrans" cxnId="{F1BAD5E6-42D4-4FB3-9C3E-446B2540FE8C}">
      <dgm:prSet/>
      <dgm:spPr/>
      <dgm:t>
        <a:bodyPr/>
        <a:lstStyle/>
        <a:p>
          <a:endParaRPr lang="es-ES"/>
        </a:p>
      </dgm:t>
    </dgm:pt>
    <dgm:pt modelId="{DED6D4DE-A17B-4B83-A73E-E9B3DA30066C}" type="sibTrans" cxnId="{F1BAD5E6-42D4-4FB3-9C3E-446B2540FE8C}">
      <dgm:prSet/>
      <dgm:spPr/>
      <dgm:t>
        <a:bodyPr/>
        <a:lstStyle/>
        <a:p>
          <a:endParaRPr lang="es-ES"/>
        </a:p>
      </dgm:t>
    </dgm:pt>
    <dgm:pt modelId="{1282BED8-B9AC-4A9D-A9DC-FCD8831EA800}">
      <dgm:prSet phldrT="[Texto]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s-ES" dirty="0"/>
            <a:t> </a:t>
          </a:r>
          <a:r>
            <a:rPr lang="es-ES" dirty="0" err="1"/>
            <a:t>Ambito</a:t>
          </a:r>
          <a:r>
            <a:rPr lang="es-ES" dirty="0"/>
            <a:t> psicoemocional</a:t>
          </a:r>
        </a:p>
      </dgm:t>
    </dgm:pt>
    <dgm:pt modelId="{C5976F1E-CB3D-4F0B-A155-5AF6A3565DB9}" type="parTrans" cxnId="{A91C18C3-79E0-475D-BE30-4842A351A4BB}">
      <dgm:prSet/>
      <dgm:spPr/>
      <dgm:t>
        <a:bodyPr/>
        <a:lstStyle/>
        <a:p>
          <a:endParaRPr lang="es-ES"/>
        </a:p>
      </dgm:t>
    </dgm:pt>
    <dgm:pt modelId="{EFBB7181-171A-4F23-8612-57DE757F8623}" type="sibTrans" cxnId="{A91C18C3-79E0-475D-BE30-4842A351A4BB}">
      <dgm:prSet/>
      <dgm:spPr/>
      <dgm:t>
        <a:bodyPr/>
        <a:lstStyle/>
        <a:p>
          <a:endParaRPr lang="es-ES"/>
        </a:p>
      </dgm:t>
    </dgm:pt>
    <dgm:pt modelId="{EEF42AE0-8EEA-401B-BF31-DFB34E287568}">
      <dgm:prSet phldrT="[Texto]"/>
      <dgm:spPr>
        <a:solidFill>
          <a:srgbClr val="C00000"/>
        </a:solidFill>
      </dgm:spPr>
      <dgm:t>
        <a:bodyPr/>
        <a:lstStyle/>
        <a:p>
          <a:r>
            <a:rPr lang="es-ES" dirty="0"/>
            <a:t>Hábitos saludables</a:t>
          </a:r>
        </a:p>
      </dgm:t>
    </dgm:pt>
    <dgm:pt modelId="{F1D4824E-D50D-43CC-8BA4-61E3159D93C5}" type="parTrans" cxnId="{6663F04B-CE98-4220-9019-C0B50B91E835}">
      <dgm:prSet/>
      <dgm:spPr/>
      <dgm:t>
        <a:bodyPr/>
        <a:lstStyle/>
        <a:p>
          <a:endParaRPr lang="es-ES"/>
        </a:p>
      </dgm:t>
    </dgm:pt>
    <dgm:pt modelId="{10A2DAAE-B04D-400B-A65D-B3902B8E0D1A}" type="sibTrans" cxnId="{6663F04B-CE98-4220-9019-C0B50B91E835}">
      <dgm:prSet/>
      <dgm:spPr/>
      <dgm:t>
        <a:bodyPr/>
        <a:lstStyle/>
        <a:p>
          <a:endParaRPr lang="es-ES"/>
        </a:p>
      </dgm:t>
    </dgm:pt>
    <dgm:pt modelId="{241BEF02-D66C-4982-B3C1-AD60CF69940E}">
      <dgm:prSet phldrT="[Texto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es-ES" dirty="0"/>
            <a:t>Apoyos sociales</a:t>
          </a:r>
        </a:p>
      </dgm:t>
    </dgm:pt>
    <dgm:pt modelId="{DCCAB61A-46F2-46C2-B29B-C8ACAFB25F08}" type="parTrans" cxnId="{2C2C2E44-3526-4EE3-AF5C-F653777B478A}">
      <dgm:prSet/>
      <dgm:spPr/>
      <dgm:t>
        <a:bodyPr/>
        <a:lstStyle/>
        <a:p>
          <a:endParaRPr lang="es-ES"/>
        </a:p>
      </dgm:t>
    </dgm:pt>
    <dgm:pt modelId="{90FA2498-D203-4E80-A6F4-DEAED8AEF129}" type="sibTrans" cxnId="{2C2C2E44-3526-4EE3-AF5C-F653777B478A}">
      <dgm:prSet/>
      <dgm:spPr/>
      <dgm:t>
        <a:bodyPr/>
        <a:lstStyle/>
        <a:p>
          <a:endParaRPr lang="es-ES"/>
        </a:p>
      </dgm:t>
    </dgm:pt>
    <dgm:pt modelId="{F7A4E888-1B44-4760-A917-EB76D2EC0238}" type="pres">
      <dgm:prSet presAssocID="{F73F12BF-11B8-4702-A11C-049D0E27B79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3984F4F-6F9C-4829-9FD4-66DD1918F2D4}" type="pres">
      <dgm:prSet presAssocID="{7B686596-EDA9-4E1E-8851-C89C595374F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7C25CBE-CF8B-4C33-9CDD-185DC57EC00B}" type="pres">
      <dgm:prSet presAssocID="{DED6D4DE-A17B-4B83-A73E-E9B3DA30066C}" presName="sibTrans" presStyleCnt="0"/>
      <dgm:spPr/>
    </dgm:pt>
    <dgm:pt modelId="{E89DBBA3-2F6A-4482-916A-7AC578039316}" type="pres">
      <dgm:prSet presAssocID="{1282BED8-B9AC-4A9D-A9DC-FCD8831EA80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9AEC6B1-DD69-4C3B-B861-F076FCCB34F3}" type="pres">
      <dgm:prSet presAssocID="{EFBB7181-171A-4F23-8612-57DE757F8623}" presName="sibTrans" presStyleCnt="0"/>
      <dgm:spPr/>
    </dgm:pt>
    <dgm:pt modelId="{F9A92716-C9AB-486E-846F-105A5B787921}" type="pres">
      <dgm:prSet presAssocID="{EEF42AE0-8EEA-401B-BF31-DFB34E28756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1CB663C-39BB-4FCF-B19B-E0E1487E146F}" type="pres">
      <dgm:prSet presAssocID="{10A2DAAE-B04D-400B-A65D-B3902B8E0D1A}" presName="sibTrans" presStyleCnt="0"/>
      <dgm:spPr/>
    </dgm:pt>
    <dgm:pt modelId="{BD8B83FB-6E66-4810-9C27-3C350BC4D08F}" type="pres">
      <dgm:prSet presAssocID="{241BEF02-D66C-4982-B3C1-AD60CF69940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24723EC-FDC0-4AEB-8D42-04E6AA55771E}" type="presOf" srcId="{241BEF02-D66C-4982-B3C1-AD60CF69940E}" destId="{BD8B83FB-6E66-4810-9C27-3C350BC4D08F}" srcOrd="0" destOrd="0" presId="urn:microsoft.com/office/officeart/2005/8/layout/default"/>
    <dgm:cxn modelId="{A91C18C3-79E0-475D-BE30-4842A351A4BB}" srcId="{F73F12BF-11B8-4702-A11C-049D0E27B79C}" destId="{1282BED8-B9AC-4A9D-A9DC-FCD8831EA800}" srcOrd="1" destOrd="0" parTransId="{C5976F1E-CB3D-4F0B-A155-5AF6A3565DB9}" sibTransId="{EFBB7181-171A-4F23-8612-57DE757F8623}"/>
    <dgm:cxn modelId="{57D7DF46-8E0D-4D85-8681-E3C86E287341}" type="presOf" srcId="{7B686596-EDA9-4E1E-8851-C89C595374F3}" destId="{B3984F4F-6F9C-4829-9FD4-66DD1918F2D4}" srcOrd="0" destOrd="0" presId="urn:microsoft.com/office/officeart/2005/8/layout/default"/>
    <dgm:cxn modelId="{674496A8-3545-45A7-86C4-039B14CF34A7}" type="presOf" srcId="{1282BED8-B9AC-4A9D-A9DC-FCD8831EA800}" destId="{E89DBBA3-2F6A-4482-916A-7AC578039316}" srcOrd="0" destOrd="0" presId="urn:microsoft.com/office/officeart/2005/8/layout/default"/>
    <dgm:cxn modelId="{2C2C2E44-3526-4EE3-AF5C-F653777B478A}" srcId="{F73F12BF-11B8-4702-A11C-049D0E27B79C}" destId="{241BEF02-D66C-4982-B3C1-AD60CF69940E}" srcOrd="3" destOrd="0" parTransId="{DCCAB61A-46F2-46C2-B29B-C8ACAFB25F08}" sibTransId="{90FA2498-D203-4E80-A6F4-DEAED8AEF129}"/>
    <dgm:cxn modelId="{67B98E14-3D8E-4E86-BF87-697A536ADCE9}" type="presOf" srcId="{EEF42AE0-8EEA-401B-BF31-DFB34E287568}" destId="{F9A92716-C9AB-486E-846F-105A5B787921}" srcOrd="0" destOrd="0" presId="urn:microsoft.com/office/officeart/2005/8/layout/default"/>
    <dgm:cxn modelId="{F1BAD5E6-42D4-4FB3-9C3E-446B2540FE8C}" srcId="{F73F12BF-11B8-4702-A11C-049D0E27B79C}" destId="{7B686596-EDA9-4E1E-8851-C89C595374F3}" srcOrd="0" destOrd="0" parTransId="{6EE51E88-05AA-42B0-B0DC-41A61ABD97AD}" sibTransId="{DED6D4DE-A17B-4B83-A73E-E9B3DA30066C}"/>
    <dgm:cxn modelId="{2DC409F3-5099-4219-BBFE-695125D7C203}" type="presOf" srcId="{F73F12BF-11B8-4702-A11C-049D0E27B79C}" destId="{F7A4E888-1B44-4760-A917-EB76D2EC0238}" srcOrd="0" destOrd="0" presId="urn:microsoft.com/office/officeart/2005/8/layout/default"/>
    <dgm:cxn modelId="{6663F04B-CE98-4220-9019-C0B50B91E835}" srcId="{F73F12BF-11B8-4702-A11C-049D0E27B79C}" destId="{EEF42AE0-8EEA-401B-BF31-DFB34E287568}" srcOrd="2" destOrd="0" parTransId="{F1D4824E-D50D-43CC-8BA4-61E3159D93C5}" sibTransId="{10A2DAAE-B04D-400B-A65D-B3902B8E0D1A}"/>
    <dgm:cxn modelId="{F1E2CF3C-D659-4601-B06F-84E9D8B56155}" type="presParOf" srcId="{F7A4E888-1B44-4760-A917-EB76D2EC0238}" destId="{B3984F4F-6F9C-4829-9FD4-66DD1918F2D4}" srcOrd="0" destOrd="0" presId="urn:microsoft.com/office/officeart/2005/8/layout/default"/>
    <dgm:cxn modelId="{C6E8F804-A8D9-4D57-865D-6D3C05D61C31}" type="presParOf" srcId="{F7A4E888-1B44-4760-A917-EB76D2EC0238}" destId="{07C25CBE-CF8B-4C33-9CDD-185DC57EC00B}" srcOrd="1" destOrd="0" presId="urn:microsoft.com/office/officeart/2005/8/layout/default"/>
    <dgm:cxn modelId="{D25136FB-C201-40C6-BFCF-3BF89A46A035}" type="presParOf" srcId="{F7A4E888-1B44-4760-A917-EB76D2EC0238}" destId="{E89DBBA3-2F6A-4482-916A-7AC578039316}" srcOrd="2" destOrd="0" presId="urn:microsoft.com/office/officeart/2005/8/layout/default"/>
    <dgm:cxn modelId="{3740D1A1-A20E-4A8D-B96C-CE4C15D51E36}" type="presParOf" srcId="{F7A4E888-1B44-4760-A917-EB76D2EC0238}" destId="{99AEC6B1-DD69-4C3B-B861-F076FCCB34F3}" srcOrd="3" destOrd="0" presId="urn:microsoft.com/office/officeart/2005/8/layout/default"/>
    <dgm:cxn modelId="{2CF61913-BD36-4BF3-AA0D-DB08B219B837}" type="presParOf" srcId="{F7A4E888-1B44-4760-A917-EB76D2EC0238}" destId="{F9A92716-C9AB-486E-846F-105A5B787921}" srcOrd="4" destOrd="0" presId="urn:microsoft.com/office/officeart/2005/8/layout/default"/>
    <dgm:cxn modelId="{41D12909-A25C-4553-96E4-E3EECFECB067}" type="presParOf" srcId="{F7A4E888-1B44-4760-A917-EB76D2EC0238}" destId="{A1CB663C-39BB-4FCF-B19B-E0E1487E146F}" srcOrd="5" destOrd="0" presId="urn:microsoft.com/office/officeart/2005/8/layout/default"/>
    <dgm:cxn modelId="{B7FDA430-4061-4BCE-BFE4-8AD41F62AC35}" type="presParOf" srcId="{F7A4E888-1B44-4760-A917-EB76D2EC0238}" destId="{BD8B83FB-6E66-4810-9C27-3C350BC4D08F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984F4F-6F9C-4829-9FD4-66DD1918F2D4}">
      <dsp:nvSpPr>
        <dsp:cNvPr id="0" name=""/>
        <dsp:cNvSpPr/>
      </dsp:nvSpPr>
      <dsp:spPr>
        <a:xfrm>
          <a:off x="1258770" y="2424"/>
          <a:ext cx="3293762" cy="197625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 dirty="0"/>
            <a:t>Rutinas</a:t>
          </a:r>
        </a:p>
      </dsp:txBody>
      <dsp:txXfrm>
        <a:off x="1258770" y="2424"/>
        <a:ext cx="3293762" cy="1976257"/>
      </dsp:txXfrm>
    </dsp:sp>
    <dsp:sp modelId="{E89DBBA3-2F6A-4482-916A-7AC578039316}">
      <dsp:nvSpPr>
        <dsp:cNvPr id="0" name=""/>
        <dsp:cNvSpPr/>
      </dsp:nvSpPr>
      <dsp:spPr>
        <a:xfrm>
          <a:off x="4881909" y="2424"/>
          <a:ext cx="3293762" cy="1976257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 dirty="0"/>
            <a:t> </a:t>
          </a:r>
          <a:r>
            <a:rPr lang="es-ES" sz="3700" kern="1200" dirty="0" err="1"/>
            <a:t>Ambito</a:t>
          </a:r>
          <a:r>
            <a:rPr lang="es-ES" sz="3700" kern="1200" dirty="0"/>
            <a:t> psicoemocional</a:t>
          </a:r>
        </a:p>
      </dsp:txBody>
      <dsp:txXfrm>
        <a:off x="4881909" y="2424"/>
        <a:ext cx="3293762" cy="1976257"/>
      </dsp:txXfrm>
    </dsp:sp>
    <dsp:sp modelId="{F9A92716-C9AB-486E-846F-105A5B787921}">
      <dsp:nvSpPr>
        <dsp:cNvPr id="0" name=""/>
        <dsp:cNvSpPr/>
      </dsp:nvSpPr>
      <dsp:spPr>
        <a:xfrm>
          <a:off x="1258770" y="2308058"/>
          <a:ext cx="3293762" cy="1976257"/>
        </a:xfrm>
        <a:prstGeom prst="rect">
          <a:avLst/>
        </a:prstGeom>
        <a:solidFill>
          <a:srgbClr val="C000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 dirty="0"/>
            <a:t>Hábitos saludables</a:t>
          </a:r>
        </a:p>
      </dsp:txBody>
      <dsp:txXfrm>
        <a:off x="1258770" y="2308058"/>
        <a:ext cx="3293762" cy="1976257"/>
      </dsp:txXfrm>
    </dsp:sp>
    <dsp:sp modelId="{BD8B83FB-6E66-4810-9C27-3C350BC4D08F}">
      <dsp:nvSpPr>
        <dsp:cNvPr id="0" name=""/>
        <dsp:cNvSpPr/>
      </dsp:nvSpPr>
      <dsp:spPr>
        <a:xfrm>
          <a:off x="4881909" y="2308058"/>
          <a:ext cx="3293762" cy="1976257"/>
        </a:xfrm>
        <a:prstGeom prst="rect">
          <a:avLst/>
        </a:prstGeom>
        <a:solidFill>
          <a:schemeClr val="accent3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700" kern="1200" dirty="0"/>
            <a:t>Apoyos sociales</a:t>
          </a:r>
        </a:p>
      </dsp:txBody>
      <dsp:txXfrm>
        <a:off x="4881909" y="2308058"/>
        <a:ext cx="3293762" cy="19762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32CB5C-E800-4D70-8621-B02949853ECF}" type="datetimeFigureOut">
              <a:rPr lang="es-CL" smtClean="0"/>
              <a:t>30-04-2020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D0A44-D776-4EC1-8EC0-C056B8A16E8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68933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971E169-B49A-462F-BA16-4CF7A24100D8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701A479-B911-4C34-BC41-965815E85DE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613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5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94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92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94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86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80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75" algn="l" defTabSz="9141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1A479-B911-4C34-BC41-965815E85DE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73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1A479-B911-4C34-BC41-965815E85DE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73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309485" y="2497144"/>
            <a:ext cx="3149827" cy="2466975"/>
          </a:xfrm>
          <a:custGeom>
            <a:avLst/>
            <a:gdLst>
              <a:gd name="connsiteX0" fmla="*/ 0 w 2830512"/>
              <a:gd name="connsiteY0" fmla="*/ 0 h 2466975"/>
              <a:gd name="connsiteX1" fmla="*/ 2830512 w 2830512"/>
              <a:gd name="connsiteY1" fmla="*/ 0 h 2466975"/>
              <a:gd name="connsiteX2" fmla="*/ 2830512 w 2830512"/>
              <a:gd name="connsiteY2" fmla="*/ 2466975 h 2466975"/>
              <a:gd name="connsiteX3" fmla="*/ 0 w 2830512"/>
              <a:gd name="connsiteY3" fmla="*/ 2466975 h 2466975"/>
              <a:gd name="connsiteX4" fmla="*/ 0 w 2830512"/>
              <a:gd name="connsiteY4" fmla="*/ 0 h 2466975"/>
              <a:gd name="connsiteX0" fmla="*/ 0 w 3019198"/>
              <a:gd name="connsiteY0" fmla="*/ 0 h 2466975"/>
              <a:gd name="connsiteX1" fmla="*/ 3019198 w 3019198"/>
              <a:gd name="connsiteY1" fmla="*/ 29029 h 2466975"/>
              <a:gd name="connsiteX2" fmla="*/ 2830512 w 3019198"/>
              <a:gd name="connsiteY2" fmla="*/ 2466975 h 2466975"/>
              <a:gd name="connsiteX3" fmla="*/ 0 w 3019198"/>
              <a:gd name="connsiteY3" fmla="*/ 2466975 h 2466975"/>
              <a:gd name="connsiteX4" fmla="*/ 0 w 3019198"/>
              <a:gd name="connsiteY4" fmla="*/ 0 h 2466975"/>
              <a:gd name="connsiteX0" fmla="*/ 130629 w 3149827"/>
              <a:gd name="connsiteY0" fmla="*/ 0 h 2466975"/>
              <a:gd name="connsiteX1" fmla="*/ 3149827 w 3149827"/>
              <a:gd name="connsiteY1" fmla="*/ 29029 h 2466975"/>
              <a:gd name="connsiteX2" fmla="*/ 2961141 w 3149827"/>
              <a:gd name="connsiteY2" fmla="*/ 2466975 h 2466975"/>
              <a:gd name="connsiteX3" fmla="*/ 0 w 3149827"/>
              <a:gd name="connsiteY3" fmla="*/ 2162175 h 2466975"/>
              <a:gd name="connsiteX4" fmla="*/ 130629 w 3149827"/>
              <a:gd name="connsiteY4" fmla="*/ 0 h 2466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9827" h="2466975">
                <a:moveTo>
                  <a:pt x="130629" y="0"/>
                </a:moveTo>
                <a:lnTo>
                  <a:pt x="3149827" y="29029"/>
                </a:lnTo>
                <a:lnTo>
                  <a:pt x="2961141" y="2466975"/>
                </a:lnTo>
                <a:lnTo>
                  <a:pt x="0" y="2162175"/>
                </a:lnTo>
                <a:lnTo>
                  <a:pt x="130629" y="0"/>
                </a:lnTo>
                <a:close/>
              </a:path>
            </a:pathLst>
          </a:custGeom>
        </p:spPr>
        <p:txBody>
          <a:bodyPr lIns="91422" tIns="45718" rIns="91422" bIns="45718"/>
          <a:lstStyle/>
          <a:p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1"/>
          </p:nvPr>
        </p:nvSpPr>
        <p:spPr>
          <a:xfrm>
            <a:off x="6544004" y="2482627"/>
            <a:ext cx="2353953" cy="2306637"/>
          </a:xfrm>
          <a:custGeom>
            <a:avLst/>
            <a:gdLst>
              <a:gd name="connsiteX0" fmla="*/ 0 w 2279650"/>
              <a:gd name="connsiteY0" fmla="*/ 0 h 1900237"/>
              <a:gd name="connsiteX1" fmla="*/ 2279650 w 2279650"/>
              <a:gd name="connsiteY1" fmla="*/ 0 h 1900237"/>
              <a:gd name="connsiteX2" fmla="*/ 2279650 w 2279650"/>
              <a:gd name="connsiteY2" fmla="*/ 1900237 h 1900237"/>
              <a:gd name="connsiteX3" fmla="*/ 0 w 2279650"/>
              <a:gd name="connsiteY3" fmla="*/ 1900237 h 1900237"/>
              <a:gd name="connsiteX4" fmla="*/ 0 w 2279650"/>
              <a:gd name="connsiteY4" fmla="*/ 0 h 1900237"/>
              <a:gd name="connsiteX0" fmla="*/ 0 w 2279650"/>
              <a:gd name="connsiteY0" fmla="*/ 14514 h 1914751"/>
              <a:gd name="connsiteX1" fmla="*/ 2119993 w 2279650"/>
              <a:gd name="connsiteY1" fmla="*/ 0 h 1914751"/>
              <a:gd name="connsiteX2" fmla="*/ 2279650 w 2279650"/>
              <a:gd name="connsiteY2" fmla="*/ 1914751 h 1914751"/>
              <a:gd name="connsiteX3" fmla="*/ 0 w 2279650"/>
              <a:gd name="connsiteY3" fmla="*/ 1914751 h 1914751"/>
              <a:gd name="connsiteX4" fmla="*/ 0 w 2279650"/>
              <a:gd name="connsiteY4" fmla="*/ 14514 h 1914751"/>
              <a:gd name="connsiteX0" fmla="*/ 14515 w 2294165"/>
              <a:gd name="connsiteY0" fmla="*/ 14514 h 2306637"/>
              <a:gd name="connsiteX1" fmla="*/ 2134508 w 2294165"/>
              <a:gd name="connsiteY1" fmla="*/ 0 h 2306637"/>
              <a:gd name="connsiteX2" fmla="*/ 2294165 w 2294165"/>
              <a:gd name="connsiteY2" fmla="*/ 1914751 h 2306637"/>
              <a:gd name="connsiteX3" fmla="*/ 0 w 2294165"/>
              <a:gd name="connsiteY3" fmla="*/ 2306637 h 2306637"/>
              <a:gd name="connsiteX4" fmla="*/ 14515 w 2294165"/>
              <a:gd name="connsiteY4" fmla="*/ 14514 h 2306637"/>
              <a:gd name="connsiteX0" fmla="*/ 74303 w 2353953"/>
              <a:gd name="connsiteY0" fmla="*/ 14514 h 2306637"/>
              <a:gd name="connsiteX1" fmla="*/ 2194296 w 2353953"/>
              <a:gd name="connsiteY1" fmla="*/ 0 h 2306637"/>
              <a:gd name="connsiteX2" fmla="*/ 2353953 w 2353953"/>
              <a:gd name="connsiteY2" fmla="*/ 1914751 h 2306637"/>
              <a:gd name="connsiteX3" fmla="*/ 59788 w 2353953"/>
              <a:gd name="connsiteY3" fmla="*/ 2306637 h 2306637"/>
              <a:gd name="connsiteX4" fmla="*/ 74303 w 2353953"/>
              <a:gd name="connsiteY4" fmla="*/ 14514 h 23066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53953" h="2306637">
                <a:moveTo>
                  <a:pt x="74303" y="14514"/>
                </a:moveTo>
                <a:lnTo>
                  <a:pt x="2194296" y="0"/>
                </a:lnTo>
                <a:lnTo>
                  <a:pt x="2353953" y="1914751"/>
                </a:lnTo>
                <a:lnTo>
                  <a:pt x="59788" y="2306637"/>
                </a:lnTo>
                <a:cubicBezTo>
                  <a:pt x="-80517" y="1658710"/>
                  <a:pt x="69465" y="778555"/>
                  <a:pt x="74303" y="14514"/>
                </a:cubicBezTo>
                <a:close/>
              </a:path>
            </a:pathLst>
          </a:custGeom>
        </p:spPr>
        <p:txBody>
          <a:bodyPr lIns="91422" tIns="45718" rIns="91422" bIns="4571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4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0948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4584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1871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3831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990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20564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05121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40251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20023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3725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 rot="2779958">
            <a:off x="7382940" y="647917"/>
            <a:ext cx="3672821" cy="5564296"/>
          </a:xfrm>
          <a:custGeom>
            <a:avLst/>
            <a:gdLst>
              <a:gd name="connsiteX0" fmla="*/ 0 w 2286000"/>
              <a:gd name="connsiteY0" fmla="*/ 0 h 5429250"/>
              <a:gd name="connsiteX1" fmla="*/ 2286000 w 2286000"/>
              <a:gd name="connsiteY1" fmla="*/ 0 h 5429250"/>
              <a:gd name="connsiteX2" fmla="*/ 2286000 w 2286000"/>
              <a:gd name="connsiteY2" fmla="*/ 5429250 h 5429250"/>
              <a:gd name="connsiteX3" fmla="*/ 0 w 2286000"/>
              <a:gd name="connsiteY3" fmla="*/ 5429250 h 5429250"/>
              <a:gd name="connsiteX4" fmla="*/ 0 w 2286000"/>
              <a:gd name="connsiteY4" fmla="*/ 0 h 5429250"/>
              <a:gd name="connsiteX0" fmla="*/ 0 w 2286000"/>
              <a:gd name="connsiteY0" fmla="*/ 0 h 5429250"/>
              <a:gd name="connsiteX1" fmla="*/ 2286000 w 2286000"/>
              <a:gd name="connsiteY1" fmla="*/ 0 h 5429250"/>
              <a:gd name="connsiteX2" fmla="*/ 2286000 w 2286000"/>
              <a:gd name="connsiteY2" fmla="*/ 5429250 h 5429250"/>
              <a:gd name="connsiteX3" fmla="*/ 1197838 w 2286000"/>
              <a:gd name="connsiteY3" fmla="*/ 5288460 h 5429250"/>
              <a:gd name="connsiteX4" fmla="*/ 0 w 2286000"/>
              <a:gd name="connsiteY4" fmla="*/ 0 h 5429250"/>
              <a:gd name="connsiteX0" fmla="*/ 0 w 3672344"/>
              <a:gd name="connsiteY0" fmla="*/ 0 h 5448329"/>
              <a:gd name="connsiteX1" fmla="*/ 2286000 w 3672344"/>
              <a:gd name="connsiteY1" fmla="*/ 0 h 5448329"/>
              <a:gd name="connsiteX2" fmla="*/ 3672344 w 3672344"/>
              <a:gd name="connsiteY2" fmla="*/ 5448329 h 5448329"/>
              <a:gd name="connsiteX3" fmla="*/ 1197838 w 3672344"/>
              <a:gd name="connsiteY3" fmla="*/ 5288460 h 5448329"/>
              <a:gd name="connsiteX4" fmla="*/ 0 w 3672344"/>
              <a:gd name="connsiteY4" fmla="*/ 0 h 5448329"/>
              <a:gd name="connsiteX0" fmla="*/ 0 w 3672344"/>
              <a:gd name="connsiteY0" fmla="*/ 115967 h 5564296"/>
              <a:gd name="connsiteX1" fmla="*/ 2416759 w 3672344"/>
              <a:gd name="connsiteY1" fmla="*/ 0 h 5564296"/>
              <a:gd name="connsiteX2" fmla="*/ 3672344 w 3672344"/>
              <a:gd name="connsiteY2" fmla="*/ 5564296 h 5564296"/>
              <a:gd name="connsiteX3" fmla="*/ 1197838 w 3672344"/>
              <a:gd name="connsiteY3" fmla="*/ 5404427 h 5564296"/>
              <a:gd name="connsiteX4" fmla="*/ 0 w 3672344"/>
              <a:gd name="connsiteY4" fmla="*/ 115967 h 5564296"/>
              <a:gd name="connsiteX0" fmla="*/ 0 w 3672821"/>
              <a:gd name="connsiteY0" fmla="*/ 95446 h 5564296"/>
              <a:gd name="connsiteX1" fmla="*/ 2417236 w 3672821"/>
              <a:gd name="connsiteY1" fmla="*/ 0 h 5564296"/>
              <a:gd name="connsiteX2" fmla="*/ 3672821 w 3672821"/>
              <a:gd name="connsiteY2" fmla="*/ 5564296 h 5564296"/>
              <a:gd name="connsiteX3" fmla="*/ 1198315 w 3672821"/>
              <a:gd name="connsiteY3" fmla="*/ 5404427 h 5564296"/>
              <a:gd name="connsiteX4" fmla="*/ 0 w 3672821"/>
              <a:gd name="connsiteY4" fmla="*/ 95446 h 5564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72821" h="5564296">
                <a:moveTo>
                  <a:pt x="0" y="95446"/>
                </a:moveTo>
                <a:lnTo>
                  <a:pt x="2417236" y="0"/>
                </a:lnTo>
                <a:lnTo>
                  <a:pt x="3672821" y="5564296"/>
                </a:lnTo>
                <a:lnTo>
                  <a:pt x="1198315" y="5404427"/>
                </a:lnTo>
                <a:lnTo>
                  <a:pt x="0" y="95446"/>
                </a:lnTo>
                <a:close/>
              </a:path>
            </a:pathLst>
          </a:custGeom>
        </p:spPr>
        <p:txBody>
          <a:bodyPr lIns="91422" tIns="45718" rIns="91422" bIns="4571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095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37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AB34-DC7A-4C07-B012-6630E3EF602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30-04-2020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A368-18B8-46EB-A958-31BC21F56D1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9711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AB34-DC7A-4C07-B012-6630E3EF602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30-04-2020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A368-18B8-46EB-A958-31BC21F56D1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0821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1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22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AB34-DC7A-4C07-B012-6630E3EF602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30-04-2020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A368-18B8-46EB-A958-31BC21F56D1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1788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4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AB34-DC7A-4C07-B012-6630E3EF602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30-04-2020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A368-18B8-46EB-A958-31BC21F56D1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3927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3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3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AB34-DC7A-4C07-B012-6630E3EF602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30-04-2020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A368-18B8-46EB-A958-31BC21F56D1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32524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AB34-DC7A-4C07-B012-6630E3EF602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30-04-2020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A368-18B8-46EB-A958-31BC21F56D1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8347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AB34-DC7A-4C07-B012-6630E3EF602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30-04-2020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A368-18B8-46EB-A958-31BC21F56D1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92227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5" y="273052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AB34-DC7A-4C07-B012-6630E3EF602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30-04-2020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A368-18B8-46EB-A958-31BC21F56D1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1046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AB34-DC7A-4C07-B012-6630E3EF602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30-04-2020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A368-18B8-46EB-A958-31BC21F56D1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0891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AB34-DC7A-4C07-B012-6630E3EF602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30-04-2020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A368-18B8-46EB-A958-31BC21F56D1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1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6896101" y="781052"/>
            <a:ext cx="3219451" cy="5238751"/>
          </a:xfrm>
          <a:custGeom>
            <a:avLst/>
            <a:gdLst>
              <a:gd name="connsiteX0" fmla="*/ 0 w 3143250"/>
              <a:gd name="connsiteY0" fmla="*/ 0 h 4438650"/>
              <a:gd name="connsiteX1" fmla="*/ 3143250 w 3143250"/>
              <a:gd name="connsiteY1" fmla="*/ 0 h 4438650"/>
              <a:gd name="connsiteX2" fmla="*/ 3143250 w 3143250"/>
              <a:gd name="connsiteY2" fmla="*/ 4438650 h 4438650"/>
              <a:gd name="connsiteX3" fmla="*/ 0 w 3143250"/>
              <a:gd name="connsiteY3" fmla="*/ 4438650 h 4438650"/>
              <a:gd name="connsiteX4" fmla="*/ 0 w 3143250"/>
              <a:gd name="connsiteY4" fmla="*/ 0 h 4438650"/>
              <a:gd name="connsiteX0" fmla="*/ 0 w 3143250"/>
              <a:gd name="connsiteY0" fmla="*/ 476250 h 4914900"/>
              <a:gd name="connsiteX1" fmla="*/ 3143250 w 3143250"/>
              <a:gd name="connsiteY1" fmla="*/ 0 h 4914900"/>
              <a:gd name="connsiteX2" fmla="*/ 3143250 w 3143250"/>
              <a:gd name="connsiteY2" fmla="*/ 4914900 h 4914900"/>
              <a:gd name="connsiteX3" fmla="*/ 0 w 3143250"/>
              <a:gd name="connsiteY3" fmla="*/ 4914900 h 4914900"/>
              <a:gd name="connsiteX4" fmla="*/ 0 w 3143250"/>
              <a:gd name="connsiteY4" fmla="*/ 476250 h 4914900"/>
              <a:gd name="connsiteX0" fmla="*/ 19050 w 3162300"/>
              <a:gd name="connsiteY0" fmla="*/ 476250 h 5238750"/>
              <a:gd name="connsiteX1" fmla="*/ 3162300 w 3162300"/>
              <a:gd name="connsiteY1" fmla="*/ 0 h 5238750"/>
              <a:gd name="connsiteX2" fmla="*/ 3162300 w 3162300"/>
              <a:gd name="connsiteY2" fmla="*/ 4914900 h 5238750"/>
              <a:gd name="connsiteX3" fmla="*/ 0 w 3162300"/>
              <a:gd name="connsiteY3" fmla="*/ 5238750 h 5238750"/>
              <a:gd name="connsiteX4" fmla="*/ 19050 w 3162300"/>
              <a:gd name="connsiteY4" fmla="*/ 476250 h 5238750"/>
              <a:gd name="connsiteX0" fmla="*/ 76200 w 3219450"/>
              <a:gd name="connsiteY0" fmla="*/ 476250 h 5238750"/>
              <a:gd name="connsiteX1" fmla="*/ 3219450 w 3219450"/>
              <a:gd name="connsiteY1" fmla="*/ 0 h 5238750"/>
              <a:gd name="connsiteX2" fmla="*/ 3219450 w 3219450"/>
              <a:gd name="connsiteY2" fmla="*/ 4914900 h 5238750"/>
              <a:gd name="connsiteX3" fmla="*/ 0 w 3219450"/>
              <a:gd name="connsiteY3" fmla="*/ 5238750 h 5238750"/>
              <a:gd name="connsiteX4" fmla="*/ 76200 w 3219450"/>
              <a:gd name="connsiteY4" fmla="*/ 476250 h 5238750"/>
              <a:gd name="connsiteX0" fmla="*/ 171450 w 3219450"/>
              <a:gd name="connsiteY0" fmla="*/ 514350 h 5238750"/>
              <a:gd name="connsiteX1" fmla="*/ 3219450 w 3219450"/>
              <a:gd name="connsiteY1" fmla="*/ 0 h 5238750"/>
              <a:gd name="connsiteX2" fmla="*/ 3219450 w 3219450"/>
              <a:gd name="connsiteY2" fmla="*/ 4914900 h 5238750"/>
              <a:gd name="connsiteX3" fmla="*/ 0 w 3219450"/>
              <a:gd name="connsiteY3" fmla="*/ 5238750 h 5238750"/>
              <a:gd name="connsiteX4" fmla="*/ 171450 w 3219450"/>
              <a:gd name="connsiteY4" fmla="*/ 514350 h 5238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9450" h="5238750">
                <a:moveTo>
                  <a:pt x="171450" y="514350"/>
                </a:moveTo>
                <a:lnTo>
                  <a:pt x="3219450" y="0"/>
                </a:lnTo>
                <a:lnTo>
                  <a:pt x="3219450" y="4914900"/>
                </a:lnTo>
                <a:lnTo>
                  <a:pt x="0" y="5238750"/>
                </a:lnTo>
                <a:lnTo>
                  <a:pt x="171450" y="514350"/>
                </a:lnTo>
                <a:close/>
              </a:path>
            </a:pathLst>
          </a:custGeom>
        </p:spPr>
        <p:txBody>
          <a:bodyPr lIns="91422" tIns="45718" rIns="91422" bIns="4571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256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FAB34-DC7A-4C07-B012-6630E3EF602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30-04-2020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AA368-18B8-46EB-A958-31BC21F56D1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6364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lIns="91422" tIns="45718" rIns="91422" bIns="4571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267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1229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lIns="91422" tIns="45718" rIns="91422" bIns="4571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365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0576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428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ember Info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7040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85029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9459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7" r:id="rId2"/>
    <p:sldLayoutId id="2147483756" r:id="rId3"/>
    <p:sldLayoutId id="2147483734" r:id="rId4"/>
    <p:sldLayoutId id="2147483652" r:id="rId5"/>
    <p:sldLayoutId id="2147483754" r:id="rId6"/>
    <p:sldLayoutId id="2147483755" r:id="rId7"/>
    <p:sldLayoutId id="2147483682" r:id="rId8"/>
    <p:sldLayoutId id="2147483730" r:id="rId9"/>
    <p:sldLayoutId id="2147483731" r:id="rId10"/>
    <p:sldLayoutId id="2147483732" r:id="rId11"/>
    <p:sldLayoutId id="2147483733" r:id="rId12"/>
    <p:sldLayoutId id="2147483729" r:id="rId13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19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52" indent="-228552" algn="l" defTabSz="91419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654" indent="-228552" algn="l" defTabSz="9141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46" indent="-228552" algn="l" defTabSz="9141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40" indent="-228552" algn="l" defTabSz="9141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35" indent="-228552" algn="l" defTabSz="9141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36" indent="-228552" algn="l" defTabSz="9141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34" indent="-228552" algn="l" defTabSz="9141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32" indent="-228552" algn="l" defTabSz="9141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34" indent="-228552" algn="l" defTabSz="9141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5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4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2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4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86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0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75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8635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</p:sldLayoutIdLst>
  <p:txStyles>
    <p:titleStyle>
      <a:lvl1pPr algn="l" defTabSz="91419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52" indent="-228552" algn="l" defTabSz="91419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654" indent="-228552" algn="l" defTabSz="9141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46" indent="-228552" algn="l" defTabSz="9141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40" indent="-228552" algn="l" defTabSz="9141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35" indent="-228552" algn="l" defTabSz="9141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36" indent="-228552" algn="l" defTabSz="9141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34" indent="-228552" algn="l" defTabSz="9141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32" indent="-228552" algn="l" defTabSz="9141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34" indent="-228552" algn="l" defTabSz="91419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5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6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4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92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94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86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0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75" algn="l" defTabSz="91419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6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A73FAB34-DC7A-4C07-B012-6630E3EF6023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 defTabSz="914400"/>
              <a:t>30-04-2020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6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6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8D6AA368-18B8-46EB-A958-31BC21F56D1E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 defTabSz="914400"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045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mailto:acaceres@sename.c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1.xml"/><Relationship Id="rId6" Type="http://schemas.openxmlformats.org/officeDocument/2006/relationships/hyperlink" Target="mailto:anmartinez@sename.cl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360" y="6714460"/>
            <a:ext cx="2598901" cy="143540"/>
          </a:xfrm>
          <a:prstGeom prst="rect">
            <a:avLst/>
          </a:prstGeom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360" y="0"/>
            <a:ext cx="2598901" cy="242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ángulo 2"/>
          <p:cNvSpPr/>
          <p:nvPr/>
        </p:nvSpPr>
        <p:spPr>
          <a:xfrm>
            <a:off x="3031671" y="2195781"/>
            <a:ext cx="777784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s-CL" sz="40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12 RECOMENDACIONES DE AUTOCUIDADO.</a:t>
            </a:r>
          </a:p>
          <a:p>
            <a:pPr algn="ctr">
              <a:spcAft>
                <a:spcPts val="0"/>
              </a:spcAft>
            </a:pPr>
            <a:r>
              <a:rPr lang="es-CL" sz="40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EN CONTEXTO COVID-19</a:t>
            </a:r>
            <a:endParaRPr lang="es-CL" sz="40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CL" sz="4000" b="1" dirty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L" sz="40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CL" sz="4000" b="1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DEPRODE. </a:t>
            </a:r>
          </a:p>
          <a:p>
            <a:pPr algn="ctr"/>
            <a:r>
              <a:rPr lang="es-CL" sz="4000" b="1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Subdepartamento de Diseño. </a:t>
            </a:r>
            <a:r>
              <a:rPr lang="es-CL" sz="2400" b="1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Abril 2020</a:t>
            </a:r>
            <a:endParaRPr lang="es-CL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406932"/>
      </p:ext>
    </p:extLst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Resultado de imagen para imagenes Casa Nacional Hospital Calvo Mackenna"/>
          <p:cNvSpPr>
            <a:spLocks noChangeAspect="1" noChangeArrowheads="1"/>
          </p:cNvSpPr>
          <p:nvPr/>
        </p:nvSpPr>
        <p:spPr bwMode="auto">
          <a:xfrm>
            <a:off x="84667" y="-144463"/>
            <a:ext cx="4064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s-CL" sz="1800" dirty="0">
              <a:solidFill>
                <a:prstClr val="black"/>
              </a:solidFill>
            </a:endParaRPr>
          </a:p>
        </p:txBody>
      </p:sp>
      <p:pic>
        <p:nvPicPr>
          <p:cNvPr id="24" name="Picture 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878" y="6058941"/>
            <a:ext cx="1103495" cy="706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15084"/>
            <a:ext cx="12192000" cy="942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6" name="Grupo 25"/>
          <p:cNvGrpSpPr/>
          <p:nvPr/>
        </p:nvGrpSpPr>
        <p:grpSpPr>
          <a:xfrm>
            <a:off x="287867" y="293425"/>
            <a:ext cx="7315200" cy="963386"/>
            <a:chOff x="1258770" y="2424"/>
            <a:chExt cx="3293762" cy="1976257"/>
          </a:xfrm>
          <a:solidFill>
            <a:schemeClr val="accent3">
              <a:lumMod val="75000"/>
            </a:schemeClr>
          </a:solidFill>
        </p:grpSpPr>
        <p:sp>
          <p:nvSpPr>
            <p:cNvPr id="27" name="Rectángulo 26"/>
            <p:cNvSpPr/>
            <p:nvPr/>
          </p:nvSpPr>
          <p:spPr>
            <a:xfrm>
              <a:off x="1258770" y="2424"/>
              <a:ext cx="3293762" cy="1976257"/>
            </a:xfrm>
            <a:prstGeom prst="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CuadroTexto 27"/>
            <p:cNvSpPr txBox="1"/>
            <p:nvPr/>
          </p:nvSpPr>
          <p:spPr>
            <a:xfrm>
              <a:off x="1258770" y="2424"/>
              <a:ext cx="3293762" cy="197625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3300" kern="1200" dirty="0"/>
                <a:t>APOYOS SOCIALES</a:t>
              </a:r>
            </a:p>
          </p:txBody>
        </p:sp>
      </p:grpSp>
      <p:sp>
        <p:nvSpPr>
          <p:cNvPr id="5" name="CuadroTexto 4"/>
          <p:cNvSpPr txBox="1"/>
          <p:nvPr/>
        </p:nvSpPr>
        <p:spPr>
          <a:xfrm>
            <a:off x="5114085" y="1511169"/>
            <a:ext cx="697389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sz="2400" dirty="0"/>
          </a:p>
          <a:p>
            <a:r>
              <a:rPr lang="es-CL" sz="2400" dirty="0"/>
              <a:t>11.Uso regulado y protegido de acceso a redes sociales. Utilización de recursos educativos, de entretención y culturales online, para mantenerse </a:t>
            </a:r>
            <a:r>
              <a:rPr lang="es-CL" sz="2400" dirty="0" err="1"/>
              <a:t>activ@s</a:t>
            </a:r>
            <a:r>
              <a:rPr lang="es-CL" sz="2400" dirty="0"/>
              <a:t> y </a:t>
            </a:r>
            <a:r>
              <a:rPr lang="es-CL" sz="2400" dirty="0" err="1"/>
              <a:t>motivado@s</a:t>
            </a:r>
            <a:r>
              <a:rPr lang="es-CL" sz="24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L" sz="2400" b="1" dirty="0">
              <a:solidFill>
                <a:srgbClr val="FF0000"/>
              </a:solidFill>
            </a:endParaRPr>
          </a:p>
          <a:p>
            <a:r>
              <a:rPr lang="es-CL" sz="2400" dirty="0"/>
              <a:t>12. Mantener  vínculos con redes, entornos territoriales  o sociales que puedan ser soporte y espacios de solidaridad.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L" sz="2000" dirty="0"/>
          </a:p>
          <a:p>
            <a:endParaRPr lang="es-CL" sz="2000" dirty="0"/>
          </a:p>
        </p:txBody>
      </p:sp>
      <p:sp>
        <p:nvSpPr>
          <p:cNvPr id="29" name="CuadroTexto 28"/>
          <p:cNvSpPr txBox="1"/>
          <p:nvPr/>
        </p:nvSpPr>
        <p:spPr>
          <a:xfrm>
            <a:off x="491067" y="2003612"/>
            <a:ext cx="32023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>
                <a:solidFill>
                  <a:schemeClr val="dk1"/>
                </a:solidFill>
              </a:rPr>
              <a:t>Potenciar y </a:t>
            </a:r>
            <a:r>
              <a:rPr lang="es-CL" sz="2400" dirty="0" err="1">
                <a:solidFill>
                  <a:schemeClr val="dk1"/>
                </a:solidFill>
              </a:rPr>
              <a:t>cultivasr</a:t>
            </a:r>
            <a:r>
              <a:rPr lang="es-CL" sz="2400" dirty="0">
                <a:solidFill>
                  <a:schemeClr val="dk1"/>
                </a:solidFill>
              </a:rPr>
              <a:t> de redes e interacciones emocionales significativas, con medios disponibles, flexibilizando modos de relacionarse, en que la distancia física es imprescindible. </a:t>
            </a:r>
          </a:p>
          <a:p>
            <a:endParaRPr lang="es-CL" sz="2400" dirty="0"/>
          </a:p>
        </p:txBody>
      </p:sp>
      <p:sp>
        <p:nvSpPr>
          <p:cNvPr id="31" name="Cheurón 30"/>
          <p:cNvSpPr/>
          <p:nvPr/>
        </p:nvSpPr>
        <p:spPr>
          <a:xfrm>
            <a:off x="4157044" y="2954274"/>
            <a:ext cx="718458" cy="9494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51543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107" y="1475995"/>
            <a:ext cx="1965788" cy="1830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3108" y="6671641"/>
            <a:ext cx="1965788" cy="186359"/>
          </a:xfrm>
          <a:prstGeom prst="rect">
            <a:avLst/>
          </a:prstGeom>
        </p:spPr>
      </p:pic>
      <p:sp>
        <p:nvSpPr>
          <p:cNvPr id="4" name="Subtítulo 2"/>
          <p:cNvSpPr txBox="1">
            <a:spLocks/>
          </p:cNvSpPr>
          <p:nvPr/>
        </p:nvSpPr>
        <p:spPr>
          <a:xfrm>
            <a:off x="3687526" y="3853584"/>
            <a:ext cx="4816948" cy="133739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sz="4300" b="1" dirty="0">
                <a:solidFill>
                  <a:schemeClr val="bg1"/>
                </a:solidFill>
              </a:rPr>
              <a:t>A cuidar-nos</a:t>
            </a:r>
          </a:p>
          <a:p>
            <a:pPr marL="0" indent="0" algn="ctr">
              <a:buNone/>
            </a:pPr>
            <a:r>
              <a:rPr lang="es-ES" sz="1900" b="1" dirty="0">
                <a:solidFill>
                  <a:schemeClr val="bg1"/>
                </a:solidFill>
                <a:hlinkClick r:id="rId6"/>
              </a:rPr>
              <a:t>anmartinez@sename.cl</a:t>
            </a:r>
            <a:endParaRPr lang="es-ES" sz="19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s-ES" sz="1900" b="1" dirty="0">
                <a:solidFill>
                  <a:schemeClr val="bg1"/>
                </a:solidFill>
                <a:hlinkClick r:id="rId7"/>
              </a:rPr>
              <a:t>acaceres@sename.cl</a:t>
            </a:r>
            <a:endParaRPr lang="es-ES" sz="19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s-ES" sz="19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s-ES" sz="43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s-ES" sz="430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s-E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914649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7"/>
          <p:cNvSpPr/>
          <p:nvPr/>
        </p:nvSpPr>
        <p:spPr>
          <a:xfrm>
            <a:off x="-8219" y="15705"/>
            <a:ext cx="12200219" cy="68579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8" rIns="91422" bIns="45718" rtlCol="0" anchor="ctr"/>
          <a:lstStyle/>
          <a:p>
            <a:pPr>
              <a:lnSpc>
                <a:spcPts val="3200"/>
              </a:lnSpc>
            </a:pPr>
            <a:endParaRPr lang="en-US" sz="3600" b="1" dirty="0">
              <a:solidFill>
                <a:srgbClr val="0070C0"/>
              </a:solidFill>
              <a:latin typeface="gobCL" pitchFamily="2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>
              <a:lnSpc>
                <a:spcPts val="3200"/>
              </a:lnSpc>
            </a:pPr>
            <a:endParaRPr lang="en-US" sz="3600" b="1" dirty="0">
              <a:solidFill>
                <a:srgbClr val="0070C0"/>
              </a:solidFill>
              <a:latin typeface="gobCL" pitchFamily="2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>
              <a:lnSpc>
                <a:spcPts val="3200"/>
              </a:lnSpc>
            </a:pPr>
            <a:endParaRPr lang="en-US" sz="3600" b="1" dirty="0">
              <a:solidFill>
                <a:srgbClr val="0070C0"/>
              </a:solidFill>
              <a:latin typeface="gobCL" pitchFamily="2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>
              <a:lnSpc>
                <a:spcPts val="3200"/>
              </a:lnSpc>
            </a:pPr>
            <a:endParaRPr lang="en-US" sz="3600" b="1" dirty="0">
              <a:solidFill>
                <a:srgbClr val="0070C0"/>
              </a:solidFill>
              <a:latin typeface="gobCL" pitchFamily="2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>
              <a:lnSpc>
                <a:spcPts val="3200"/>
              </a:lnSpc>
            </a:pPr>
            <a:endParaRPr lang="en-US" sz="3600" b="1" dirty="0">
              <a:solidFill>
                <a:srgbClr val="0070C0"/>
              </a:solidFill>
              <a:latin typeface="gobCL" pitchFamily="2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>
              <a:lnSpc>
                <a:spcPts val="3200"/>
              </a:lnSpc>
            </a:pPr>
            <a:endParaRPr lang="en-US" sz="3600" b="1" dirty="0">
              <a:solidFill>
                <a:srgbClr val="0070C0"/>
              </a:solidFill>
              <a:latin typeface="gobCL" pitchFamily="2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>
              <a:lnSpc>
                <a:spcPts val="3200"/>
              </a:lnSpc>
            </a:pPr>
            <a:endParaRPr lang="en-US" sz="3600" b="1" dirty="0">
              <a:solidFill>
                <a:srgbClr val="0070C0"/>
              </a:solidFill>
              <a:latin typeface="gobCL" pitchFamily="2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>
              <a:lnSpc>
                <a:spcPts val="3200"/>
              </a:lnSpc>
            </a:pPr>
            <a:endParaRPr lang="en-US" sz="3600" b="1" dirty="0">
              <a:solidFill>
                <a:srgbClr val="0070C0"/>
              </a:solidFill>
              <a:latin typeface="gobCL" pitchFamily="2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>
              <a:lnSpc>
                <a:spcPts val="3200"/>
              </a:lnSpc>
            </a:pPr>
            <a:endParaRPr lang="en-US" sz="3600" b="1" dirty="0">
              <a:solidFill>
                <a:srgbClr val="0070C0"/>
              </a:solidFill>
              <a:latin typeface="gobCL" pitchFamily="2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>
              <a:lnSpc>
                <a:spcPts val="3200"/>
              </a:lnSpc>
            </a:pPr>
            <a:endParaRPr lang="en-US" sz="3600" b="1" dirty="0">
              <a:solidFill>
                <a:srgbClr val="0070C0"/>
              </a:solidFill>
              <a:latin typeface="gobCL" pitchFamily="2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>
              <a:lnSpc>
                <a:spcPts val="3200"/>
              </a:lnSpc>
            </a:pPr>
            <a:endParaRPr lang="en-US" sz="3600" b="1" dirty="0">
              <a:solidFill>
                <a:srgbClr val="0070C0"/>
              </a:solidFill>
              <a:latin typeface="gobCL" pitchFamily="2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>
              <a:lnSpc>
                <a:spcPts val="3200"/>
              </a:lnSpc>
            </a:pPr>
            <a:endParaRPr lang="en-US" sz="3600" b="1" dirty="0">
              <a:solidFill>
                <a:srgbClr val="0070C0"/>
              </a:solidFill>
              <a:latin typeface="gobCL" pitchFamily="2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>
              <a:lnSpc>
                <a:spcPts val="3200"/>
              </a:lnSpc>
            </a:pPr>
            <a:endParaRPr lang="en-US" sz="3600" b="1" dirty="0">
              <a:solidFill>
                <a:srgbClr val="0070C0"/>
              </a:solidFill>
              <a:latin typeface="gobCL" pitchFamily="2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>
              <a:lnSpc>
                <a:spcPts val="3200"/>
              </a:lnSpc>
            </a:pPr>
            <a:endParaRPr lang="en-US" sz="3600" b="1" dirty="0">
              <a:solidFill>
                <a:srgbClr val="0070C0"/>
              </a:solidFill>
              <a:latin typeface="gobCL" pitchFamily="2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>
              <a:lnSpc>
                <a:spcPts val="3200"/>
              </a:lnSpc>
            </a:pPr>
            <a:r>
              <a:rPr lang="en-US" sz="3600" b="1" dirty="0">
                <a:solidFill>
                  <a:srgbClr val="0070C0"/>
                </a:solidFill>
                <a:latin typeface="gobCL" pitchFamily="2" charset="0"/>
                <a:ea typeface="Lato Heavy" panose="020F0502020204030203" pitchFamily="34" charset="0"/>
                <a:cs typeface="Lato Heavy" panose="020F0502020204030203" pitchFamily="34" charset="0"/>
              </a:rPr>
              <a:t>	</a:t>
            </a:r>
          </a:p>
        </p:txBody>
      </p:sp>
      <p:sp>
        <p:nvSpPr>
          <p:cNvPr id="1026" name="AutoShape 2" descr="Resultado de imagen para imagenes Casa Nacional Hospital Calvo Mackenna"/>
          <p:cNvSpPr>
            <a:spLocks noChangeAspect="1" noChangeArrowheads="1"/>
          </p:cNvSpPr>
          <p:nvPr/>
        </p:nvSpPr>
        <p:spPr bwMode="auto">
          <a:xfrm>
            <a:off x="84667" y="-144463"/>
            <a:ext cx="4064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s-CL" sz="1800" dirty="0">
              <a:solidFill>
                <a:prstClr val="black"/>
              </a:solidFill>
            </a:endParaRPr>
          </a:p>
        </p:txBody>
      </p:sp>
      <p:sp>
        <p:nvSpPr>
          <p:cNvPr id="7" name="Rectángulo 39"/>
          <p:cNvSpPr/>
          <p:nvPr/>
        </p:nvSpPr>
        <p:spPr>
          <a:xfrm>
            <a:off x="491067" y="1517050"/>
            <a:ext cx="10808758" cy="489364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endParaRPr lang="es-CL" sz="2400" b="1" dirty="0">
              <a:solidFill>
                <a:schemeClr val="bg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L" sz="2400" b="1" dirty="0">
                <a:solidFill>
                  <a:schemeClr val="bg1"/>
                </a:solidFill>
              </a:rPr>
              <a:t>Estamos en un contexto de crisis sanitaria, que se sobrepone a crisis social y económica en desarrollo, que sobrepasa todas nuestras experiencias anteriores y conocidas.</a:t>
            </a:r>
          </a:p>
          <a:p>
            <a:pPr algn="just"/>
            <a:endParaRPr lang="es-CL" sz="2400" b="1" dirty="0">
              <a:solidFill>
                <a:schemeClr val="bg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L" sz="2400" b="1" dirty="0">
                <a:solidFill>
                  <a:schemeClr val="bg1"/>
                </a:solidFill>
              </a:rPr>
              <a:t>Las consideraciones que se presentan aportan elementos para el afrontamiento personal de los efectos de la crisis, los estrés amplificados y alteraciones de la vida cotidiana, producto de confinamientos y normas básicas  sanitarias que regulan la dinámica diaria.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CL" sz="2400" b="1" dirty="0">
              <a:solidFill>
                <a:schemeClr val="bg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L" sz="2400" b="1" dirty="0">
                <a:solidFill>
                  <a:schemeClr val="bg1"/>
                </a:solidFill>
              </a:rPr>
              <a:t>Las recomendaciones para los autocuidados, abordan distintas dimensiones relevantes de poner en práctica, manteniendo la integralidad del cuidado.</a:t>
            </a:r>
          </a:p>
          <a:p>
            <a:pPr algn="just"/>
            <a:endParaRPr lang="es-CL" sz="2400" b="1" dirty="0">
              <a:solidFill>
                <a:schemeClr val="bg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935187" y="559063"/>
            <a:ext cx="3916479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CL" sz="4000" dirty="0">
                <a:solidFill>
                  <a:schemeClr val="bg1"/>
                </a:solidFill>
              </a:rPr>
              <a:t>CONTEXTO</a:t>
            </a:r>
            <a:endParaRPr lang="es-ES_tradnl" sz="4000" dirty="0">
              <a:solidFill>
                <a:schemeClr val="bg1"/>
              </a:solidFill>
            </a:endParaRPr>
          </a:p>
        </p:txBody>
      </p:sp>
      <p:grpSp>
        <p:nvGrpSpPr>
          <p:cNvPr id="12" name="11 Grupo"/>
          <p:cNvGrpSpPr/>
          <p:nvPr/>
        </p:nvGrpSpPr>
        <p:grpSpPr>
          <a:xfrm>
            <a:off x="10783888" y="6059488"/>
            <a:ext cx="1101725" cy="704850"/>
            <a:chOff x="10783888" y="6059488"/>
            <a:chExt cx="1101725" cy="704850"/>
          </a:xfrm>
        </p:grpSpPr>
        <p:sp>
          <p:nvSpPr>
            <p:cNvPr id="13" name="Rectangle 5"/>
            <p:cNvSpPr>
              <a:spLocks noChangeArrowheads="1"/>
            </p:cNvSpPr>
            <p:nvPr/>
          </p:nvSpPr>
          <p:spPr bwMode="auto">
            <a:xfrm>
              <a:off x="10788650" y="6059488"/>
              <a:ext cx="401638" cy="98425"/>
            </a:xfrm>
            <a:prstGeom prst="rect">
              <a:avLst/>
            </a:prstGeom>
            <a:solidFill>
              <a:srgbClr val="0063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11190288" y="6059488"/>
              <a:ext cx="496888" cy="98425"/>
            </a:xfrm>
            <a:prstGeom prst="rect">
              <a:avLst/>
            </a:prstGeom>
            <a:solidFill>
              <a:srgbClr val="E733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5" name="Freeform 7"/>
            <p:cNvSpPr>
              <a:spLocks/>
            </p:cNvSpPr>
            <p:nvPr/>
          </p:nvSpPr>
          <p:spPr bwMode="auto">
            <a:xfrm>
              <a:off x="10799763" y="6305550"/>
              <a:ext cx="84138" cy="128587"/>
            </a:xfrm>
            <a:custGeom>
              <a:avLst/>
              <a:gdLst>
                <a:gd name="T0" fmla="*/ 18 w 38"/>
                <a:gd name="T1" fmla="*/ 58 h 58"/>
                <a:gd name="T2" fmla="*/ 0 w 38"/>
                <a:gd name="T3" fmla="*/ 52 h 58"/>
                <a:gd name="T4" fmla="*/ 4 w 38"/>
                <a:gd name="T5" fmla="*/ 43 h 58"/>
                <a:gd name="T6" fmla="*/ 18 w 38"/>
                <a:gd name="T7" fmla="*/ 49 h 58"/>
                <a:gd name="T8" fmla="*/ 27 w 38"/>
                <a:gd name="T9" fmla="*/ 41 h 58"/>
                <a:gd name="T10" fmla="*/ 1 w 38"/>
                <a:gd name="T11" fmla="*/ 15 h 58"/>
                <a:gd name="T12" fmla="*/ 21 w 38"/>
                <a:gd name="T13" fmla="*/ 0 h 58"/>
                <a:gd name="T14" fmla="*/ 37 w 38"/>
                <a:gd name="T15" fmla="*/ 4 h 58"/>
                <a:gd name="T16" fmla="*/ 34 w 38"/>
                <a:gd name="T17" fmla="*/ 13 h 58"/>
                <a:gd name="T18" fmla="*/ 20 w 38"/>
                <a:gd name="T19" fmla="*/ 9 h 58"/>
                <a:gd name="T20" fmla="*/ 12 w 38"/>
                <a:gd name="T21" fmla="*/ 15 h 58"/>
                <a:gd name="T22" fmla="*/ 38 w 38"/>
                <a:gd name="T23" fmla="*/ 41 h 58"/>
                <a:gd name="T24" fmla="*/ 18 w 38"/>
                <a:gd name="T25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" h="58">
                  <a:moveTo>
                    <a:pt x="18" y="58"/>
                  </a:moveTo>
                  <a:cubicBezTo>
                    <a:pt x="10" y="58"/>
                    <a:pt x="4" y="55"/>
                    <a:pt x="0" y="52"/>
                  </a:cubicBezTo>
                  <a:cubicBezTo>
                    <a:pt x="4" y="43"/>
                    <a:pt x="4" y="43"/>
                    <a:pt x="4" y="43"/>
                  </a:cubicBezTo>
                  <a:cubicBezTo>
                    <a:pt x="7" y="46"/>
                    <a:pt x="13" y="49"/>
                    <a:pt x="18" y="49"/>
                  </a:cubicBezTo>
                  <a:cubicBezTo>
                    <a:pt x="23" y="49"/>
                    <a:pt x="27" y="46"/>
                    <a:pt x="27" y="41"/>
                  </a:cubicBezTo>
                  <a:cubicBezTo>
                    <a:pt x="27" y="29"/>
                    <a:pt x="1" y="35"/>
                    <a:pt x="1" y="15"/>
                  </a:cubicBezTo>
                  <a:cubicBezTo>
                    <a:pt x="1" y="7"/>
                    <a:pt x="7" y="0"/>
                    <a:pt x="21" y="0"/>
                  </a:cubicBezTo>
                  <a:cubicBezTo>
                    <a:pt x="27" y="0"/>
                    <a:pt x="33" y="1"/>
                    <a:pt x="37" y="4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1" y="11"/>
                    <a:pt x="26" y="9"/>
                    <a:pt x="20" y="9"/>
                  </a:cubicBezTo>
                  <a:cubicBezTo>
                    <a:pt x="15" y="9"/>
                    <a:pt x="12" y="11"/>
                    <a:pt x="12" y="15"/>
                  </a:cubicBezTo>
                  <a:cubicBezTo>
                    <a:pt x="12" y="25"/>
                    <a:pt x="38" y="21"/>
                    <a:pt x="38" y="41"/>
                  </a:cubicBezTo>
                  <a:cubicBezTo>
                    <a:pt x="38" y="50"/>
                    <a:pt x="31" y="58"/>
                    <a:pt x="18" y="5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6" name="Freeform 8"/>
            <p:cNvSpPr>
              <a:spLocks/>
            </p:cNvSpPr>
            <p:nvPr/>
          </p:nvSpPr>
          <p:spPr bwMode="auto">
            <a:xfrm>
              <a:off x="10902950" y="6308725"/>
              <a:ext cx="77788" cy="122237"/>
            </a:xfrm>
            <a:custGeom>
              <a:avLst/>
              <a:gdLst>
                <a:gd name="T0" fmla="*/ 0 w 49"/>
                <a:gd name="T1" fmla="*/ 77 h 77"/>
                <a:gd name="T2" fmla="*/ 0 w 49"/>
                <a:gd name="T3" fmla="*/ 0 h 77"/>
                <a:gd name="T4" fmla="*/ 49 w 49"/>
                <a:gd name="T5" fmla="*/ 0 h 77"/>
                <a:gd name="T6" fmla="*/ 49 w 49"/>
                <a:gd name="T7" fmla="*/ 12 h 77"/>
                <a:gd name="T8" fmla="*/ 16 w 49"/>
                <a:gd name="T9" fmla="*/ 12 h 77"/>
                <a:gd name="T10" fmla="*/ 16 w 49"/>
                <a:gd name="T11" fmla="*/ 32 h 77"/>
                <a:gd name="T12" fmla="*/ 41 w 49"/>
                <a:gd name="T13" fmla="*/ 32 h 77"/>
                <a:gd name="T14" fmla="*/ 39 w 49"/>
                <a:gd name="T15" fmla="*/ 45 h 77"/>
                <a:gd name="T16" fmla="*/ 16 w 49"/>
                <a:gd name="T17" fmla="*/ 45 h 77"/>
                <a:gd name="T18" fmla="*/ 16 w 49"/>
                <a:gd name="T19" fmla="*/ 65 h 77"/>
                <a:gd name="T20" fmla="*/ 49 w 49"/>
                <a:gd name="T21" fmla="*/ 65 h 77"/>
                <a:gd name="T22" fmla="*/ 49 w 49"/>
                <a:gd name="T23" fmla="*/ 77 h 77"/>
                <a:gd name="T24" fmla="*/ 0 w 49"/>
                <a:gd name="T2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9" h="77">
                  <a:moveTo>
                    <a:pt x="0" y="77"/>
                  </a:moveTo>
                  <a:lnTo>
                    <a:pt x="0" y="0"/>
                  </a:lnTo>
                  <a:lnTo>
                    <a:pt x="49" y="0"/>
                  </a:lnTo>
                  <a:lnTo>
                    <a:pt x="49" y="12"/>
                  </a:lnTo>
                  <a:lnTo>
                    <a:pt x="16" y="12"/>
                  </a:lnTo>
                  <a:lnTo>
                    <a:pt x="16" y="32"/>
                  </a:lnTo>
                  <a:lnTo>
                    <a:pt x="41" y="32"/>
                  </a:lnTo>
                  <a:lnTo>
                    <a:pt x="39" y="45"/>
                  </a:lnTo>
                  <a:lnTo>
                    <a:pt x="16" y="45"/>
                  </a:lnTo>
                  <a:lnTo>
                    <a:pt x="16" y="65"/>
                  </a:lnTo>
                  <a:lnTo>
                    <a:pt x="49" y="65"/>
                  </a:lnTo>
                  <a:lnTo>
                    <a:pt x="49" y="77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7" name="Freeform 9"/>
            <p:cNvSpPr>
              <a:spLocks/>
            </p:cNvSpPr>
            <p:nvPr/>
          </p:nvSpPr>
          <p:spPr bwMode="auto">
            <a:xfrm>
              <a:off x="10999788" y="6308725"/>
              <a:ext cx="96838" cy="122237"/>
            </a:xfrm>
            <a:custGeom>
              <a:avLst/>
              <a:gdLst>
                <a:gd name="T0" fmla="*/ 38 w 61"/>
                <a:gd name="T1" fmla="*/ 77 h 77"/>
                <a:gd name="T2" fmla="*/ 13 w 61"/>
                <a:gd name="T3" fmla="*/ 16 h 77"/>
                <a:gd name="T4" fmla="*/ 13 w 61"/>
                <a:gd name="T5" fmla="*/ 16 h 77"/>
                <a:gd name="T6" fmla="*/ 14 w 61"/>
                <a:gd name="T7" fmla="*/ 77 h 77"/>
                <a:gd name="T8" fmla="*/ 0 w 61"/>
                <a:gd name="T9" fmla="*/ 77 h 77"/>
                <a:gd name="T10" fmla="*/ 0 w 61"/>
                <a:gd name="T11" fmla="*/ 0 h 77"/>
                <a:gd name="T12" fmla="*/ 24 w 61"/>
                <a:gd name="T13" fmla="*/ 0 h 77"/>
                <a:gd name="T14" fmla="*/ 48 w 61"/>
                <a:gd name="T15" fmla="*/ 62 h 77"/>
                <a:gd name="T16" fmla="*/ 49 w 61"/>
                <a:gd name="T17" fmla="*/ 62 h 77"/>
                <a:gd name="T18" fmla="*/ 48 w 61"/>
                <a:gd name="T19" fmla="*/ 0 h 77"/>
                <a:gd name="T20" fmla="*/ 61 w 61"/>
                <a:gd name="T21" fmla="*/ 0 h 77"/>
                <a:gd name="T22" fmla="*/ 61 w 61"/>
                <a:gd name="T23" fmla="*/ 77 h 77"/>
                <a:gd name="T24" fmla="*/ 38 w 61"/>
                <a:gd name="T2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77">
                  <a:moveTo>
                    <a:pt x="38" y="77"/>
                  </a:moveTo>
                  <a:lnTo>
                    <a:pt x="13" y="16"/>
                  </a:lnTo>
                  <a:lnTo>
                    <a:pt x="13" y="16"/>
                  </a:lnTo>
                  <a:lnTo>
                    <a:pt x="14" y="77"/>
                  </a:lnTo>
                  <a:lnTo>
                    <a:pt x="0" y="77"/>
                  </a:lnTo>
                  <a:lnTo>
                    <a:pt x="0" y="0"/>
                  </a:lnTo>
                  <a:lnTo>
                    <a:pt x="24" y="0"/>
                  </a:lnTo>
                  <a:lnTo>
                    <a:pt x="48" y="62"/>
                  </a:lnTo>
                  <a:lnTo>
                    <a:pt x="49" y="62"/>
                  </a:lnTo>
                  <a:lnTo>
                    <a:pt x="48" y="0"/>
                  </a:lnTo>
                  <a:lnTo>
                    <a:pt x="61" y="0"/>
                  </a:lnTo>
                  <a:lnTo>
                    <a:pt x="61" y="77"/>
                  </a:lnTo>
                  <a:lnTo>
                    <a:pt x="38" y="7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8" name="Freeform 10"/>
            <p:cNvSpPr>
              <a:spLocks noEditPoints="1"/>
            </p:cNvSpPr>
            <p:nvPr/>
          </p:nvSpPr>
          <p:spPr bwMode="auto">
            <a:xfrm>
              <a:off x="11112500" y="6308725"/>
              <a:ext cx="106363" cy="122237"/>
            </a:xfrm>
            <a:custGeom>
              <a:avLst/>
              <a:gdLst>
                <a:gd name="T0" fmla="*/ 14 w 67"/>
                <a:gd name="T1" fmla="*/ 77 h 77"/>
                <a:gd name="T2" fmla="*/ 0 w 67"/>
                <a:gd name="T3" fmla="*/ 77 h 77"/>
                <a:gd name="T4" fmla="*/ 21 w 67"/>
                <a:gd name="T5" fmla="*/ 0 h 77"/>
                <a:gd name="T6" fmla="*/ 46 w 67"/>
                <a:gd name="T7" fmla="*/ 0 h 77"/>
                <a:gd name="T8" fmla="*/ 67 w 67"/>
                <a:gd name="T9" fmla="*/ 77 h 77"/>
                <a:gd name="T10" fmla="*/ 50 w 67"/>
                <a:gd name="T11" fmla="*/ 77 h 77"/>
                <a:gd name="T12" fmla="*/ 46 w 67"/>
                <a:gd name="T13" fmla="*/ 59 h 77"/>
                <a:gd name="T14" fmla="*/ 18 w 67"/>
                <a:gd name="T15" fmla="*/ 59 h 77"/>
                <a:gd name="T16" fmla="*/ 14 w 67"/>
                <a:gd name="T17" fmla="*/ 77 h 77"/>
                <a:gd name="T18" fmla="*/ 31 w 67"/>
                <a:gd name="T19" fmla="*/ 12 h 77"/>
                <a:gd name="T20" fmla="*/ 21 w 67"/>
                <a:gd name="T21" fmla="*/ 48 h 77"/>
                <a:gd name="T22" fmla="*/ 43 w 67"/>
                <a:gd name="T23" fmla="*/ 48 h 77"/>
                <a:gd name="T24" fmla="*/ 35 w 67"/>
                <a:gd name="T25" fmla="*/ 12 h 77"/>
                <a:gd name="T26" fmla="*/ 31 w 67"/>
                <a:gd name="T27" fmla="*/ 12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7" h="77">
                  <a:moveTo>
                    <a:pt x="14" y="77"/>
                  </a:moveTo>
                  <a:lnTo>
                    <a:pt x="0" y="77"/>
                  </a:lnTo>
                  <a:lnTo>
                    <a:pt x="21" y="0"/>
                  </a:lnTo>
                  <a:lnTo>
                    <a:pt x="46" y="0"/>
                  </a:lnTo>
                  <a:lnTo>
                    <a:pt x="67" y="77"/>
                  </a:lnTo>
                  <a:lnTo>
                    <a:pt x="50" y="77"/>
                  </a:lnTo>
                  <a:lnTo>
                    <a:pt x="46" y="59"/>
                  </a:lnTo>
                  <a:lnTo>
                    <a:pt x="18" y="59"/>
                  </a:lnTo>
                  <a:lnTo>
                    <a:pt x="14" y="77"/>
                  </a:lnTo>
                  <a:close/>
                  <a:moveTo>
                    <a:pt x="31" y="12"/>
                  </a:moveTo>
                  <a:lnTo>
                    <a:pt x="21" y="48"/>
                  </a:lnTo>
                  <a:lnTo>
                    <a:pt x="43" y="48"/>
                  </a:lnTo>
                  <a:lnTo>
                    <a:pt x="35" y="12"/>
                  </a:lnTo>
                  <a:lnTo>
                    <a:pt x="31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9" name="Freeform 11"/>
            <p:cNvSpPr>
              <a:spLocks/>
            </p:cNvSpPr>
            <p:nvPr/>
          </p:nvSpPr>
          <p:spPr bwMode="auto">
            <a:xfrm>
              <a:off x="11231563" y="6308725"/>
              <a:ext cx="136525" cy="122237"/>
            </a:xfrm>
            <a:custGeom>
              <a:avLst/>
              <a:gdLst>
                <a:gd name="T0" fmla="*/ 49 w 62"/>
                <a:gd name="T1" fmla="*/ 56 h 56"/>
                <a:gd name="T2" fmla="*/ 48 w 62"/>
                <a:gd name="T3" fmla="*/ 9 h 56"/>
                <a:gd name="T4" fmla="*/ 48 w 62"/>
                <a:gd name="T5" fmla="*/ 9 h 56"/>
                <a:gd name="T6" fmla="*/ 45 w 62"/>
                <a:gd name="T7" fmla="*/ 22 h 56"/>
                <a:gd name="T8" fmla="*/ 37 w 62"/>
                <a:gd name="T9" fmla="*/ 56 h 56"/>
                <a:gd name="T10" fmla="*/ 21 w 62"/>
                <a:gd name="T11" fmla="*/ 56 h 56"/>
                <a:gd name="T12" fmla="*/ 13 w 62"/>
                <a:gd name="T13" fmla="*/ 22 h 56"/>
                <a:gd name="T14" fmla="*/ 11 w 62"/>
                <a:gd name="T15" fmla="*/ 9 h 56"/>
                <a:gd name="T16" fmla="*/ 10 w 62"/>
                <a:gd name="T17" fmla="*/ 9 h 56"/>
                <a:gd name="T18" fmla="*/ 10 w 62"/>
                <a:gd name="T19" fmla="*/ 56 h 56"/>
                <a:gd name="T20" fmla="*/ 0 w 62"/>
                <a:gd name="T21" fmla="*/ 56 h 56"/>
                <a:gd name="T22" fmla="*/ 2 w 62"/>
                <a:gd name="T23" fmla="*/ 0 h 56"/>
                <a:gd name="T24" fmla="*/ 20 w 62"/>
                <a:gd name="T25" fmla="*/ 0 h 56"/>
                <a:gd name="T26" fmla="*/ 30 w 62"/>
                <a:gd name="T27" fmla="*/ 46 h 56"/>
                <a:gd name="T28" fmla="*/ 30 w 62"/>
                <a:gd name="T29" fmla="*/ 46 h 56"/>
                <a:gd name="T30" fmla="*/ 41 w 62"/>
                <a:gd name="T31" fmla="*/ 0 h 56"/>
                <a:gd name="T32" fmla="*/ 60 w 62"/>
                <a:gd name="T33" fmla="*/ 0 h 56"/>
                <a:gd name="T34" fmla="*/ 62 w 62"/>
                <a:gd name="T35" fmla="*/ 56 h 56"/>
                <a:gd name="T36" fmla="*/ 49 w 62"/>
                <a:gd name="T37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2" h="56">
                  <a:moveTo>
                    <a:pt x="49" y="56"/>
                  </a:moveTo>
                  <a:cubicBezTo>
                    <a:pt x="48" y="9"/>
                    <a:pt x="48" y="9"/>
                    <a:pt x="48" y="9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7" y="15"/>
                    <a:pt x="46" y="19"/>
                    <a:pt x="45" y="22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19"/>
                    <a:pt x="12" y="15"/>
                    <a:pt x="11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56"/>
                    <a:pt x="10" y="56"/>
                    <a:pt x="10" y="56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27" y="28"/>
                    <a:pt x="30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4" y="28"/>
                    <a:pt x="41" y="0"/>
                    <a:pt x="41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2" y="56"/>
                    <a:pt x="62" y="56"/>
                    <a:pt x="62" y="56"/>
                  </a:cubicBezTo>
                  <a:lnTo>
                    <a:pt x="49" y="5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" name="Freeform 12"/>
            <p:cNvSpPr>
              <a:spLocks/>
            </p:cNvSpPr>
            <p:nvPr/>
          </p:nvSpPr>
          <p:spPr bwMode="auto">
            <a:xfrm>
              <a:off x="11390313" y="6308725"/>
              <a:ext cx="76200" cy="122237"/>
            </a:xfrm>
            <a:custGeom>
              <a:avLst/>
              <a:gdLst>
                <a:gd name="T0" fmla="*/ 0 w 48"/>
                <a:gd name="T1" fmla="*/ 77 h 77"/>
                <a:gd name="T2" fmla="*/ 0 w 48"/>
                <a:gd name="T3" fmla="*/ 0 h 77"/>
                <a:gd name="T4" fmla="*/ 48 w 48"/>
                <a:gd name="T5" fmla="*/ 0 h 77"/>
                <a:gd name="T6" fmla="*/ 48 w 48"/>
                <a:gd name="T7" fmla="*/ 12 h 77"/>
                <a:gd name="T8" fmla="*/ 15 w 48"/>
                <a:gd name="T9" fmla="*/ 12 h 77"/>
                <a:gd name="T10" fmla="*/ 15 w 48"/>
                <a:gd name="T11" fmla="*/ 32 h 77"/>
                <a:gd name="T12" fmla="*/ 40 w 48"/>
                <a:gd name="T13" fmla="*/ 32 h 77"/>
                <a:gd name="T14" fmla="*/ 39 w 48"/>
                <a:gd name="T15" fmla="*/ 45 h 77"/>
                <a:gd name="T16" fmla="*/ 15 w 48"/>
                <a:gd name="T17" fmla="*/ 45 h 77"/>
                <a:gd name="T18" fmla="*/ 15 w 48"/>
                <a:gd name="T19" fmla="*/ 65 h 77"/>
                <a:gd name="T20" fmla="*/ 48 w 48"/>
                <a:gd name="T21" fmla="*/ 65 h 77"/>
                <a:gd name="T22" fmla="*/ 48 w 48"/>
                <a:gd name="T23" fmla="*/ 77 h 77"/>
                <a:gd name="T24" fmla="*/ 0 w 48"/>
                <a:gd name="T2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8" h="77">
                  <a:moveTo>
                    <a:pt x="0" y="77"/>
                  </a:moveTo>
                  <a:lnTo>
                    <a:pt x="0" y="0"/>
                  </a:lnTo>
                  <a:lnTo>
                    <a:pt x="48" y="0"/>
                  </a:lnTo>
                  <a:lnTo>
                    <a:pt x="48" y="12"/>
                  </a:lnTo>
                  <a:lnTo>
                    <a:pt x="15" y="12"/>
                  </a:lnTo>
                  <a:lnTo>
                    <a:pt x="15" y="32"/>
                  </a:lnTo>
                  <a:lnTo>
                    <a:pt x="40" y="32"/>
                  </a:lnTo>
                  <a:lnTo>
                    <a:pt x="39" y="45"/>
                  </a:lnTo>
                  <a:lnTo>
                    <a:pt x="15" y="45"/>
                  </a:lnTo>
                  <a:lnTo>
                    <a:pt x="15" y="65"/>
                  </a:lnTo>
                  <a:lnTo>
                    <a:pt x="48" y="65"/>
                  </a:lnTo>
                  <a:lnTo>
                    <a:pt x="48" y="77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1" name="Freeform 13"/>
            <p:cNvSpPr>
              <a:spLocks/>
            </p:cNvSpPr>
            <p:nvPr/>
          </p:nvSpPr>
          <p:spPr bwMode="auto">
            <a:xfrm>
              <a:off x="10791825" y="6519863"/>
              <a:ext cx="87313" cy="80962"/>
            </a:xfrm>
            <a:custGeom>
              <a:avLst/>
              <a:gdLst>
                <a:gd name="T0" fmla="*/ 32 w 40"/>
                <a:gd name="T1" fmla="*/ 37 h 37"/>
                <a:gd name="T2" fmla="*/ 32 w 40"/>
                <a:gd name="T3" fmla="*/ 6 h 37"/>
                <a:gd name="T4" fmla="*/ 31 w 40"/>
                <a:gd name="T5" fmla="*/ 6 h 37"/>
                <a:gd name="T6" fmla="*/ 30 w 40"/>
                <a:gd name="T7" fmla="*/ 15 h 37"/>
                <a:gd name="T8" fmla="*/ 25 w 40"/>
                <a:gd name="T9" fmla="*/ 37 h 37"/>
                <a:gd name="T10" fmla="*/ 14 w 40"/>
                <a:gd name="T11" fmla="*/ 37 h 37"/>
                <a:gd name="T12" fmla="*/ 9 w 40"/>
                <a:gd name="T13" fmla="*/ 15 h 37"/>
                <a:gd name="T14" fmla="*/ 7 w 40"/>
                <a:gd name="T15" fmla="*/ 6 h 37"/>
                <a:gd name="T16" fmla="*/ 7 w 40"/>
                <a:gd name="T17" fmla="*/ 6 h 37"/>
                <a:gd name="T18" fmla="*/ 7 w 40"/>
                <a:gd name="T19" fmla="*/ 37 h 37"/>
                <a:gd name="T20" fmla="*/ 0 w 40"/>
                <a:gd name="T21" fmla="*/ 37 h 37"/>
                <a:gd name="T22" fmla="*/ 2 w 40"/>
                <a:gd name="T23" fmla="*/ 0 h 37"/>
                <a:gd name="T24" fmla="*/ 14 w 40"/>
                <a:gd name="T25" fmla="*/ 0 h 37"/>
                <a:gd name="T26" fmla="*/ 20 w 40"/>
                <a:gd name="T27" fmla="*/ 30 h 37"/>
                <a:gd name="T28" fmla="*/ 20 w 40"/>
                <a:gd name="T29" fmla="*/ 30 h 37"/>
                <a:gd name="T30" fmla="*/ 27 w 40"/>
                <a:gd name="T31" fmla="*/ 0 h 37"/>
                <a:gd name="T32" fmla="*/ 39 w 40"/>
                <a:gd name="T33" fmla="*/ 0 h 37"/>
                <a:gd name="T34" fmla="*/ 40 w 40"/>
                <a:gd name="T35" fmla="*/ 37 h 37"/>
                <a:gd name="T36" fmla="*/ 32 w 40"/>
                <a:gd name="T3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" h="37">
                  <a:moveTo>
                    <a:pt x="32" y="37"/>
                  </a:moveTo>
                  <a:cubicBezTo>
                    <a:pt x="32" y="6"/>
                    <a:pt x="32" y="6"/>
                    <a:pt x="32" y="6"/>
                  </a:cubicBezTo>
                  <a:cubicBezTo>
                    <a:pt x="31" y="6"/>
                    <a:pt x="31" y="6"/>
                    <a:pt x="31" y="6"/>
                  </a:cubicBezTo>
                  <a:cubicBezTo>
                    <a:pt x="31" y="10"/>
                    <a:pt x="30" y="13"/>
                    <a:pt x="30" y="15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3"/>
                    <a:pt x="8" y="10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8" y="19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2" y="19"/>
                    <a:pt x="27" y="0"/>
                    <a:pt x="27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40" y="37"/>
                    <a:pt x="40" y="37"/>
                    <a:pt x="40" y="37"/>
                  </a:cubicBezTo>
                  <a:lnTo>
                    <a:pt x="32" y="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2" name="Freeform 14"/>
            <p:cNvSpPr>
              <a:spLocks noEditPoints="1"/>
            </p:cNvSpPr>
            <p:nvPr/>
          </p:nvSpPr>
          <p:spPr bwMode="auto">
            <a:xfrm>
              <a:off x="10891838" y="6519863"/>
              <a:ext cx="22225" cy="80962"/>
            </a:xfrm>
            <a:custGeom>
              <a:avLst/>
              <a:gdLst>
                <a:gd name="T0" fmla="*/ 5 w 14"/>
                <a:gd name="T1" fmla="*/ 51 h 51"/>
                <a:gd name="T2" fmla="*/ 5 w 14"/>
                <a:gd name="T3" fmla="*/ 20 h 51"/>
                <a:gd name="T4" fmla="*/ 0 w 14"/>
                <a:gd name="T5" fmla="*/ 20 h 51"/>
                <a:gd name="T6" fmla="*/ 0 w 14"/>
                <a:gd name="T7" fmla="*/ 14 h 51"/>
                <a:gd name="T8" fmla="*/ 14 w 14"/>
                <a:gd name="T9" fmla="*/ 14 h 51"/>
                <a:gd name="T10" fmla="*/ 14 w 14"/>
                <a:gd name="T11" fmla="*/ 51 h 51"/>
                <a:gd name="T12" fmla="*/ 5 w 14"/>
                <a:gd name="T13" fmla="*/ 51 h 51"/>
                <a:gd name="T14" fmla="*/ 3 w 14"/>
                <a:gd name="T15" fmla="*/ 0 h 51"/>
                <a:gd name="T16" fmla="*/ 13 w 14"/>
                <a:gd name="T17" fmla="*/ 0 h 51"/>
                <a:gd name="T18" fmla="*/ 13 w 14"/>
                <a:gd name="T19" fmla="*/ 8 h 51"/>
                <a:gd name="T20" fmla="*/ 3 w 14"/>
                <a:gd name="T21" fmla="*/ 8 h 51"/>
                <a:gd name="T22" fmla="*/ 3 w 14"/>
                <a:gd name="T23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51">
                  <a:moveTo>
                    <a:pt x="5" y="51"/>
                  </a:moveTo>
                  <a:lnTo>
                    <a:pt x="5" y="20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14" y="14"/>
                  </a:lnTo>
                  <a:lnTo>
                    <a:pt x="14" y="51"/>
                  </a:lnTo>
                  <a:lnTo>
                    <a:pt x="5" y="51"/>
                  </a:lnTo>
                  <a:close/>
                  <a:moveTo>
                    <a:pt x="3" y="0"/>
                  </a:moveTo>
                  <a:lnTo>
                    <a:pt x="13" y="0"/>
                  </a:lnTo>
                  <a:lnTo>
                    <a:pt x="13" y="8"/>
                  </a:lnTo>
                  <a:lnTo>
                    <a:pt x="3" y="8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3" name="Freeform 15"/>
            <p:cNvSpPr>
              <a:spLocks/>
            </p:cNvSpPr>
            <p:nvPr/>
          </p:nvSpPr>
          <p:spPr bwMode="auto">
            <a:xfrm>
              <a:off x="10928350" y="6542088"/>
              <a:ext cx="52388" cy="58737"/>
            </a:xfrm>
            <a:custGeom>
              <a:avLst/>
              <a:gdLst>
                <a:gd name="T0" fmla="*/ 16 w 24"/>
                <a:gd name="T1" fmla="*/ 27 h 27"/>
                <a:gd name="T2" fmla="*/ 16 w 24"/>
                <a:gd name="T3" fmla="*/ 11 h 27"/>
                <a:gd name="T4" fmla="*/ 12 w 24"/>
                <a:gd name="T5" fmla="*/ 5 h 27"/>
                <a:gd name="T6" fmla="*/ 7 w 24"/>
                <a:gd name="T7" fmla="*/ 7 h 27"/>
                <a:gd name="T8" fmla="*/ 7 w 24"/>
                <a:gd name="T9" fmla="*/ 27 h 27"/>
                <a:gd name="T10" fmla="*/ 0 w 24"/>
                <a:gd name="T11" fmla="*/ 27 h 27"/>
                <a:gd name="T12" fmla="*/ 0 w 24"/>
                <a:gd name="T13" fmla="*/ 0 h 27"/>
                <a:gd name="T14" fmla="*/ 5 w 24"/>
                <a:gd name="T15" fmla="*/ 0 h 27"/>
                <a:gd name="T16" fmla="*/ 6 w 24"/>
                <a:gd name="T17" fmla="*/ 3 h 27"/>
                <a:gd name="T18" fmla="*/ 14 w 24"/>
                <a:gd name="T19" fmla="*/ 0 h 27"/>
                <a:gd name="T20" fmla="*/ 24 w 24"/>
                <a:gd name="T21" fmla="*/ 10 h 27"/>
                <a:gd name="T22" fmla="*/ 24 w 24"/>
                <a:gd name="T23" fmla="*/ 27 h 27"/>
                <a:gd name="T24" fmla="*/ 16 w 24"/>
                <a:gd name="T2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27">
                  <a:moveTo>
                    <a:pt x="16" y="27"/>
                  </a:moveTo>
                  <a:cubicBezTo>
                    <a:pt x="16" y="11"/>
                    <a:pt x="16" y="11"/>
                    <a:pt x="16" y="11"/>
                  </a:cubicBezTo>
                  <a:cubicBezTo>
                    <a:pt x="16" y="7"/>
                    <a:pt x="15" y="5"/>
                    <a:pt x="12" y="5"/>
                  </a:cubicBezTo>
                  <a:cubicBezTo>
                    <a:pt x="10" y="5"/>
                    <a:pt x="8" y="6"/>
                    <a:pt x="7" y="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7" y="2"/>
                    <a:pt x="10" y="0"/>
                    <a:pt x="14" y="0"/>
                  </a:cubicBezTo>
                  <a:cubicBezTo>
                    <a:pt x="21" y="0"/>
                    <a:pt x="24" y="4"/>
                    <a:pt x="24" y="10"/>
                  </a:cubicBezTo>
                  <a:cubicBezTo>
                    <a:pt x="24" y="27"/>
                    <a:pt x="24" y="27"/>
                    <a:pt x="24" y="27"/>
                  </a:cubicBezTo>
                  <a:lnTo>
                    <a:pt x="16" y="2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4" name="Freeform 16"/>
            <p:cNvSpPr>
              <a:spLocks noEditPoints="1"/>
            </p:cNvSpPr>
            <p:nvPr/>
          </p:nvSpPr>
          <p:spPr bwMode="auto">
            <a:xfrm>
              <a:off x="10988675" y="6519863"/>
              <a:ext cx="22225" cy="80962"/>
            </a:xfrm>
            <a:custGeom>
              <a:avLst/>
              <a:gdLst>
                <a:gd name="T0" fmla="*/ 5 w 14"/>
                <a:gd name="T1" fmla="*/ 51 h 51"/>
                <a:gd name="T2" fmla="*/ 5 w 14"/>
                <a:gd name="T3" fmla="*/ 20 h 51"/>
                <a:gd name="T4" fmla="*/ 0 w 14"/>
                <a:gd name="T5" fmla="*/ 20 h 51"/>
                <a:gd name="T6" fmla="*/ 0 w 14"/>
                <a:gd name="T7" fmla="*/ 14 h 51"/>
                <a:gd name="T8" fmla="*/ 14 w 14"/>
                <a:gd name="T9" fmla="*/ 14 h 51"/>
                <a:gd name="T10" fmla="*/ 14 w 14"/>
                <a:gd name="T11" fmla="*/ 51 h 51"/>
                <a:gd name="T12" fmla="*/ 5 w 14"/>
                <a:gd name="T13" fmla="*/ 51 h 51"/>
                <a:gd name="T14" fmla="*/ 5 w 14"/>
                <a:gd name="T15" fmla="*/ 0 h 51"/>
                <a:gd name="T16" fmla="*/ 14 w 14"/>
                <a:gd name="T17" fmla="*/ 0 h 51"/>
                <a:gd name="T18" fmla="*/ 14 w 14"/>
                <a:gd name="T19" fmla="*/ 8 h 51"/>
                <a:gd name="T20" fmla="*/ 5 w 14"/>
                <a:gd name="T21" fmla="*/ 8 h 51"/>
                <a:gd name="T22" fmla="*/ 5 w 14"/>
                <a:gd name="T23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51">
                  <a:moveTo>
                    <a:pt x="5" y="51"/>
                  </a:moveTo>
                  <a:lnTo>
                    <a:pt x="5" y="20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14" y="14"/>
                  </a:lnTo>
                  <a:lnTo>
                    <a:pt x="14" y="51"/>
                  </a:lnTo>
                  <a:lnTo>
                    <a:pt x="5" y="51"/>
                  </a:lnTo>
                  <a:close/>
                  <a:moveTo>
                    <a:pt x="5" y="0"/>
                  </a:moveTo>
                  <a:lnTo>
                    <a:pt x="14" y="0"/>
                  </a:lnTo>
                  <a:lnTo>
                    <a:pt x="14" y="8"/>
                  </a:lnTo>
                  <a:lnTo>
                    <a:pt x="5" y="8"/>
                  </a:lnTo>
                  <a:lnTo>
                    <a:pt x="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5" name="Freeform 17"/>
            <p:cNvSpPr>
              <a:spLocks/>
            </p:cNvSpPr>
            <p:nvPr/>
          </p:nvSpPr>
          <p:spPr bwMode="auto">
            <a:xfrm>
              <a:off x="11025188" y="6542088"/>
              <a:ext cx="39688" cy="58737"/>
            </a:xfrm>
            <a:custGeom>
              <a:avLst/>
              <a:gdLst>
                <a:gd name="T0" fmla="*/ 7 w 18"/>
                <a:gd name="T1" fmla="*/ 7 h 27"/>
                <a:gd name="T2" fmla="*/ 18 w 18"/>
                <a:gd name="T3" fmla="*/ 19 h 27"/>
                <a:gd name="T4" fmla="*/ 8 w 18"/>
                <a:gd name="T5" fmla="*/ 27 h 27"/>
                <a:gd name="T6" fmla="*/ 0 w 18"/>
                <a:gd name="T7" fmla="*/ 25 h 27"/>
                <a:gd name="T8" fmla="*/ 1 w 18"/>
                <a:gd name="T9" fmla="*/ 20 h 27"/>
                <a:gd name="T10" fmla="*/ 8 w 18"/>
                <a:gd name="T11" fmla="*/ 22 h 27"/>
                <a:gd name="T12" fmla="*/ 12 w 18"/>
                <a:gd name="T13" fmla="*/ 19 h 27"/>
                <a:gd name="T14" fmla="*/ 0 w 18"/>
                <a:gd name="T15" fmla="*/ 7 h 27"/>
                <a:gd name="T16" fmla="*/ 10 w 18"/>
                <a:gd name="T17" fmla="*/ 0 h 27"/>
                <a:gd name="T18" fmla="*/ 18 w 18"/>
                <a:gd name="T19" fmla="*/ 1 h 27"/>
                <a:gd name="T20" fmla="*/ 17 w 18"/>
                <a:gd name="T21" fmla="*/ 6 h 27"/>
                <a:gd name="T22" fmla="*/ 11 w 18"/>
                <a:gd name="T23" fmla="*/ 5 h 27"/>
                <a:gd name="T24" fmla="*/ 7 w 18"/>
                <a:gd name="T25" fmla="*/ 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27">
                  <a:moveTo>
                    <a:pt x="7" y="7"/>
                  </a:moveTo>
                  <a:cubicBezTo>
                    <a:pt x="7" y="11"/>
                    <a:pt x="18" y="10"/>
                    <a:pt x="18" y="19"/>
                  </a:cubicBezTo>
                  <a:cubicBezTo>
                    <a:pt x="18" y="24"/>
                    <a:pt x="15" y="27"/>
                    <a:pt x="8" y="27"/>
                  </a:cubicBezTo>
                  <a:cubicBezTo>
                    <a:pt x="5" y="27"/>
                    <a:pt x="2" y="26"/>
                    <a:pt x="0" y="25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3" y="21"/>
                    <a:pt x="5" y="22"/>
                    <a:pt x="8" y="22"/>
                  </a:cubicBezTo>
                  <a:cubicBezTo>
                    <a:pt x="10" y="22"/>
                    <a:pt x="12" y="21"/>
                    <a:pt x="12" y="19"/>
                  </a:cubicBezTo>
                  <a:cubicBezTo>
                    <a:pt x="12" y="15"/>
                    <a:pt x="0" y="16"/>
                    <a:pt x="0" y="7"/>
                  </a:cubicBezTo>
                  <a:cubicBezTo>
                    <a:pt x="0" y="3"/>
                    <a:pt x="3" y="0"/>
                    <a:pt x="10" y="0"/>
                  </a:cubicBezTo>
                  <a:cubicBezTo>
                    <a:pt x="13" y="0"/>
                    <a:pt x="16" y="0"/>
                    <a:pt x="18" y="1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5" y="5"/>
                    <a:pt x="13" y="5"/>
                    <a:pt x="11" y="5"/>
                  </a:cubicBezTo>
                  <a:cubicBezTo>
                    <a:pt x="8" y="5"/>
                    <a:pt x="7" y="6"/>
                    <a:pt x="7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auto">
            <a:xfrm>
              <a:off x="11072813" y="6527800"/>
              <a:ext cx="41275" cy="73025"/>
            </a:xfrm>
            <a:custGeom>
              <a:avLst/>
              <a:gdLst>
                <a:gd name="T0" fmla="*/ 12 w 19"/>
                <a:gd name="T1" fmla="*/ 33 h 33"/>
                <a:gd name="T2" fmla="*/ 4 w 19"/>
                <a:gd name="T3" fmla="*/ 25 h 33"/>
                <a:gd name="T4" fmla="*/ 4 w 19"/>
                <a:gd name="T5" fmla="*/ 11 h 33"/>
                <a:gd name="T6" fmla="*/ 0 w 19"/>
                <a:gd name="T7" fmla="*/ 11 h 33"/>
                <a:gd name="T8" fmla="*/ 0 w 19"/>
                <a:gd name="T9" fmla="*/ 6 h 33"/>
                <a:gd name="T10" fmla="*/ 4 w 19"/>
                <a:gd name="T11" fmla="*/ 6 h 33"/>
                <a:gd name="T12" fmla="*/ 4 w 19"/>
                <a:gd name="T13" fmla="*/ 2 h 33"/>
                <a:gd name="T14" fmla="*/ 11 w 19"/>
                <a:gd name="T15" fmla="*/ 0 h 33"/>
                <a:gd name="T16" fmla="*/ 11 w 19"/>
                <a:gd name="T17" fmla="*/ 6 h 33"/>
                <a:gd name="T18" fmla="*/ 18 w 19"/>
                <a:gd name="T19" fmla="*/ 6 h 33"/>
                <a:gd name="T20" fmla="*/ 18 w 19"/>
                <a:gd name="T21" fmla="*/ 11 h 33"/>
                <a:gd name="T22" fmla="*/ 11 w 19"/>
                <a:gd name="T23" fmla="*/ 11 h 33"/>
                <a:gd name="T24" fmla="*/ 11 w 19"/>
                <a:gd name="T25" fmla="*/ 24 h 33"/>
                <a:gd name="T26" fmla="*/ 14 w 19"/>
                <a:gd name="T27" fmla="*/ 27 h 33"/>
                <a:gd name="T28" fmla="*/ 18 w 19"/>
                <a:gd name="T29" fmla="*/ 26 h 33"/>
                <a:gd name="T30" fmla="*/ 19 w 19"/>
                <a:gd name="T31" fmla="*/ 32 h 33"/>
                <a:gd name="T32" fmla="*/ 12 w 19"/>
                <a:gd name="T33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33">
                  <a:moveTo>
                    <a:pt x="12" y="33"/>
                  </a:moveTo>
                  <a:cubicBezTo>
                    <a:pt x="7" y="33"/>
                    <a:pt x="4" y="31"/>
                    <a:pt x="4" y="25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2" y="27"/>
                    <a:pt x="14" y="27"/>
                  </a:cubicBezTo>
                  <a:cubicBezTo>
                    <a:pt x="15" y="27"/>
                    <a:pt x="17" y="27"/>
                    <a:pt x="18" y="26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7" y="32"/>
                    <a:pt x="14" y="33"/>
                    <a:pt x="12" y="3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7" name="Freeform 19"/>
            <p:cNvSpPr>
              <a:spLocks noEditPoints="1"/>
            </p:cNvSpPr>
            <p:nvPr/>
          </p:nvSpPr>
          <p:spPr bwMode="auto">
            <a:xfrm>
              <a:off x="11118850" y="6542088"/>
              <a:ext cx="50800" cy="58737"/>
            </a:xfrm>
            <a:custGeom>
              <a:avLst/>
              <a:gdLst>
                <a:gd name="T0" fmla="*/ 7 w 23"/>
                <a:gd name="T1" fmla="*/ 15 h 27"/>
                <a:gd name="T2" fmla="*/ 14 w 23"/>
                <a:gd name="T3" fmla="*/ 22 h 27"/>
                <a:gd name="T4" fmla="*/ 21 w 23"/>
                <a:gd name="T5" fmla="*/ 20 h 27"/>
                <a:gd name="T6" fmla="*/ 23 w 23"/>
                <a:gd name="T7" fmla="*/ 25 h 27"/>
                <a:gd name="T8" fmla="*/ 13 w 23"/>
                <a:gd name="T9" fmla="*/ 27 h 27"/>
                <a:gd name="T10" fmla="*/ 0 w 23"/>
                <a:gd name="T11" fmla="*/ 14 h 27"/>
                <a:gd name="T12" fmla="*/ 12 w 23"/>
                <a:gd name="T13" fmla="*/ 0 h 27"/>
                <a:gd name="T14" fmla="*/ 23 w 23"/>
                <a:gd name="T15" fmla="*/ 12 h 27"/>
                <a:gd name="T16" fmla="*/ 23 w 23"/>
                <a:gd name="T17" fmla="*/ 15 h 27"/>
                <a:gd name="T18" fmla="*/ 7 w 23"/>
                <a:gd name="T19" fmla="*/ 15 h 27"/>
                <a:gd name="T20" fmla="*/ 12 w 23"/>
                <a:gd name="T21" fmla="*/ 5 h 27"/>
                <a:gd name="T22" fmla="*/ 7 w 23"/>
                <a:gd name="T23" fmla="*/ 11 h 27"/>
                <a:gd name="T24" fmla="*/ 17 w 23"/>
                <a:gd name="T25" fmla="*/ 11 h 27"/>
                <a:gd name="T26" fmla="*/ 12 w 23"/>
                <a:gd name="T27" fmla="*/ 5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27">
                  <a:moveTo>
                    <a:pt x="7" y="15"/>
                  </a:moveTo>
                  <a:cubicBezTo>
                    <a:pt x="7" y="20"/>
                    <a:pt x="9" y="22"/>
                    <a:pt x="14" y="22"/>
                  </a:cubicBezTo>
                  <a:cubicBezTo>
                    <a:pt x="16" y="22"/>
                    <a:pt x="19" y="21"/>
                    <a:pt x="21" y="20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21" y="26"/>
                    <a:pt x="17" y="27"/>
                    <a:pt x="13" y="27"/>
                  </a:cubicBezTo>
                  <a:cubicBezTo>
                    <a:pt x="5" y="27"/>
                    <a:pt x="0" y="22"/>
                    <a:pt x="0" y="14"/>
                  </a:cubicBezTo>
                  <a:cubicBezTo>
                    <a:pt x="0" y="5"/>
                    <a:pt x="4" y="0"/>
                    <a:pt x="12" y="0"/>
                  </a:cubicBezTo>
                  <a:cubicBezTo>
                    <a:pt x="20" y="0"/>
                    <a:pt x="23" y="6"/>
                    <a:pt x="23" y="12"/>
                  </a:cubicBezTo>
                  <a:cubicBezTo>
                    <a:pt x="23" y="15"/>
                    <a:pt x="23" y="15"/>
                    <a:pt x="23" y="15"/>
                  </a:cubicBezTo>
                  <a:lnTo>
                    <a:pt x="7" y="15"/>
                  </a:lnTo>
                  <a:close/>
                  <a:moveTo>
                    <a:pt x="12" y="5"/>
                  </a:moveTo>
                  <a:cubicBezTo>
                    <a:pt x="8" y="5"/>
                    <a:pt x="7" y="8"/>
                    <a:pt x="7" y="1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8"/>
                    <a:pt x="16" y="5"/>
                    <a:pt x="12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8" name="Freeform 20"/>
            <p:cNvSpPr>
              <a:spLocks/>
            </p:cNvSpPr>
            <p:nvPr/>
          </p:nvSpPr>
          <p:spPr bwMode="auto">
            <a:xfrm>
              <a:off x="11182350" y="6542088"/>
              <a:ext cx="33338" cy="58737"/>
            </a:xfrm>
            <a:custGeom>
              <a:avLst/>
              <a:gdLst>
                <a:gd name="T0" fmla="*/ 15 w 15"/>
                <a:gd name="T1" fmla="*/ 6 h 27"/>
                <a:gd name="T2" fmla="*/ 11 w 15"/>
                <a:gd name="T3" fmla="*/ 6 h 27"/>
                <a:gd name="T4" fmla="*/ 7 w 15"/>
                <a:gd name="T5" fmla="*/ 8 h 27"/>
                <a:gd name="T6" fmla="*/ 7 w 15"/>
                <a:gd name="T7" fmla="*/ 27 h 27"/>
                <a:gd name="T8" fmla="*/ 0 w 15"/>
                <a:gd name="T9" fmla="*/ 27 h 27"/>
                <a:gd name="T10" fmla="*/ 0 w 15"/>
                <a:gd name="T11" fmla="*/ 0 h 27"/>
                <a:gd name="T12" fmla="*/ 4 w 15"/>
                <a:gd name="T13" fmla="*/ 0 h 27"/>
                <a:gd name="T14" fmla="*/ 5 w 15"/>
                <a:gd name="T15" fmla="*/ 4 h 27"/>
                <a:gd name="T16" fmla="*/ 5 w 15"/>
                <a:gd name="T17" fmla="*/ 4 h 27"/>
                <a:gd name="T18" fmla="*/ 12 w 15"/>
                <a:gd name="T19" fmla="*/ 0 h 27"/>
                <a:gd name="T20" fmla="*/ 15 w 15"/>
                <a:gd name="T21" fmla="*/ 0 h 27"/>
                <a:gd name="T22" fmla="*/ 15 w 15"/>
                <a:gd name="T23" fmla="*/ 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" h="27">
                  <a:moveTo>
                    <a:pt x="15" y="6"/>
                  </a:moveTo>
                  <a:cubicBezTo>
                    <a:pt x="14" y="6"/>
                    <a:pt x="12" y="6"/>
                    <a:pt x="11" y="6"/>
                  </a:cubicBezTo>
                  <a:cubicBezTo>
                    <a:pt x="9" y="6"/>
                    <a:pt x="8" y="7"/>
                    <a:pt x="7" y="8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6" y="2"/>
                    <a:pt x="9" y="0"/>
                    <a:pt x="12" y="0"/>
                  </a:cubicBezTo>
                  <a:cubicBezTo>
                    <a:pt x="13" y="0"/>
                    <a:pt x="14" y="0"/>
                    <a:pt x="15" y="0"/>
                  </a:cubicBezTo>
                  <a:lnTo>
                    <a:pt x="15" y="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9" name="Freeform 21"/>
            <p:cNvSpPr>
              <a:spLocks noEditPoints="1"/>
            </p:cNvSpPr>
            <p:nvPr/>
          </p:nvSpPr>
          <p:spPr bwMode="auto">
            <a:xfrm>
              <a:off x="11222038" y="6519863"/>
              <a:ext cx="22225" cy="80962"/>
            </a:xfrm>
            <a:custGeom>
              <a:avLst/>
              <a:gdLst>
                <a:gd name="T0" fmla="*/ 5 w 14"/>
                <a:gd name="T1" fmla="*/ 51 h 51"/>
                <a:gd name="T2" fmla="*/ 5 w 14"/>
                <a:gd name="T3" fmla="*/ 20 h 51"/>
                <a:gd name="T4" fmla="*/ 0 w 14"/>
                <a:gd name="T5" fmla="*/ 20 h 51"/>
                <a:gd name="T6" fmla="*/ 0 w 14"/>
                <a:gd name="T7" fmla="*/ 14 h 51"/>
                <a:gd name="T8" fmla="*/ 14 w 14"/>
                <a:gd name="T9" fmla="*/ 14 h 51"/>
                <a:gd name="T10" fmla="*/ 14 w 14"/>
                <a:gd name="T11" fmla="*/ 51 h 51"/>
                <a:gd name="T12" fmla="*/ 5 w 14"/>
                <a:gd name="T13" fmla="*/ 51 h 51"/>
                <a:gd name="T14" fmla="*/ 5 w 14"/>
                <a:gd name="T15" fmla="*/ 0 h 51"/>
                <a:gd name="T16" fmla="*/ 14 w 14"/>
                <a:gd name="T17" fmla="*/ 0 h 51"/>
                <a:gd name="T18" fmla="*/ 14 w 14"/>
                <a:gd name="T19" fmla="*/ 8 h 51"/>
                <a:gd name="T20" fmla="*/ 5 w 14"/>
                <a:gd name="T21" fmla="*/ 8 h 51"/>
                <a:gd name="T22" fmla="*/ 5 w 14"/>
                <a:gd name="T23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51">
                  <a:moveTo>
                    <a:pt x="5" y="51"/>
                  </a:moveTo>
                  <a:lnTo>
                    <a:pt x="5" y="20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14" y="14"/>
                  </a:lnTo>
                  <a:lnTo>
                    <a:pt x="14" y="51"/>
                  </a:lnTo>
                  <a:lnTo>
                    <a:pt x="5" y="51"/>
                  </a:lnTo>
                  <a:close/>
                  <a:moveTo>
                    <a:pt x="5" y="0"/>
                  </a:moveTo>
                  <a:lnTo>
                    <a:pt x="14" y="0"/>
                  </a:lnTo>
                  <a:lnTo>
                    <a:pt x="14" y="8"/>
                  </a:lnTo>
                  <a:lnTo>
                    <a:pt x="5" y="8"/>
                  </a:lnTo>
                  <a:lnTo>
                    <a:pt x="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30" name="Freeform 22"/>
            <p:cNvSpPr>
              <a:spLocks noEditPoints="1"/>
            </p:cNvSpPr>
            <p:nvPr/>
          </p:nvSpPr>
          <p:spPr bwMode="auto">
            <a:xfrm>
              <a:off x="11255375" y="6542088"/>
              <a:ext cx="55563" cy="58737"/>
            </a:xfrm>
            <a:custGeom>
              <a:avLst/>
              <a:gdLst>
                <a:gd name="T0" fmla="*/ 25 w 25"/>
                <a:gd name="T1" fmla="*/ 14 h 27"/>
                <a:gd name="T2" fmla="*/ 13 w 25"/>
                <a:gd name="T3" fmla="*/ 27 h 27"/>
                <a:gd name="T4" fmla="*/ 0 w 25"/>
                <a:gd name="T5" fmla="*/ 14 h 27"/>
                <a:gd name="T6" fmla="*/ 13 w 25"/>
                <a:gd name="T7" fmla="*/ 0 h 27"/>
                <a:gd name="T8" fmla="*/ 25 w 25"/>
                <a:gd name="T9" fmla="*/ 14 h 27"/>
                <a:gd name="T10" fmla="*/ 18 w 25"/>
                <a:gd name="T11" fmla="*/ 14 h 27"/>
                <a:gd name="T12" fmla="*/ 13 w 25"/>
                <a:gd name="T13" fmla="*/ 5 h 27"/>
                <a:gd name="T14" fmla="*/ 8 w 25"/>
                <a:gd name="T15" fmla="*/ 14 h 27"/>
                <a:gd name="T16" fmla="*/ 13 w 25"/>
                <a:gd name="T17" fmla="*/ 22 h 27"/>
                <a:gd name="T18" fmla="*/ 18 w 25"/>
                <a:gd name="T19" fmla="*/ 1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" h="27">
                  <a:moveTo>
                    <a:pt x="25" y="14"/>
                  </a:moveTo>
                  <a:cubicBezTo>
                    <a:pt x="25" y="23"/>
                    <a:pt x="21" y="27"/>
                    <a:pt x="13" y="27"/>
                  </a:cubicBezTo>
                  <a:cubicBezTo>
                    <a:pt x="5" y="27"/>
                    <a:pt x="0" y="23"/>
                    <a:pt x="0" y="14"/>
                  </a:cubicBezTo>
                  <a:cubicBezTo>
                    <a:pt x="0" y="6"/>
                    <a:pt x="5" y="0"/>
                    <a:pt x="13" y="0"/>
                  </a:cubicBezTo>
                  <a:cubicBezTo>
                    <a:pt x="21" y="0"/>
                    <a:pt x="25" y="6"/>
                    <a:pt x="25" y="14"/>
                  </a:cubicBezTo>
                  <a:close/>
                  <a:moveTo>
                    <a:pt x="18" y="14"/>
                  </a:moveTo>
                  <a:cubicBezTo>
                    <a:pt x="18" y="7"/>
                    <a:pt x="16" y="5"/>
                    <a:pt x="13" y="5"/>
                  </a:cubicBezTo>
                  <a:cubicBezTo>
                    <a:pt x="9" y="5"/>
                    <a:pt x="8" y="7"/>
                    <a:pt x="8" y="14"/>
                  </a:cubicBezTo>
                  <a:cubicBezTo>
                    <a:pt x="8" y="20"/>
                    <a:pt x="9" y="22"/>
                    <a:pt x="13" y="22"/>
                  </a:cubicBezTo>
                  <a:cubicBezTo>
                    <a:pt x="16" y="22"/>
                    <a:pt x="18" y="20"/>
                    <a:pt x="18" y="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31" name="Freeform 23"/>
            <p:cNvSpPr>
              <a:spLocks noEditPoints="1"/>
            </p:cNvSpPr>
            <p:nvPr/>
          </p:nvSpPr>
          <p:spPr bwMode="auto">
            <a:xfrm>
              <a:off x="11345863" y="6519863"/>
              <a:ext cx="55563" cy="80962"/>
            </a:xfrm>
            <a:custGeom>
              <a:avLst/>
              <a:gdLst>
                <a:gd name="T0" fmla="*/ 18 w 25"/>
                <a:gd name="T1" fmla="*/ 12 h 37"/>
                <a:gd name="T2" fmla="*/ 18 w 25"/>
                <a:gd name="T3" fmla="*/ 8 h 37"/>
                <a:gd name="T4" fmla="*/ 18 w 25"/>
                <a:gd name="T5" fmla="*/ 0 h 37"/>
                <a:gd name="T6" fmla="*/ 25 w 25"/>
                <a:gd name="T7" fmla="*/ 0 h 37"/>
                <a:gd name="T8" fmla="*/ 25 w 25"/>
                <a:gd name="T9" fmla="*/ 37 h 37"/>
                <a:gd name="T10" fmla="*/ 19 w 25"/>
                <a:gd name="T11" fmla="*/ 37 h 37"/>
                <a:gd name="T12" fmla="*/ 18 w 25"/>
                <a:gd name="T13" fmla="*/ 34 h 37"/>
                <a:gd name="T14" fmla="*/ 11 w 25"/>
                <a:gd name="T15" fmla="*/ 37 h 37"/>
                <a:gd name="T16" fmla="*/ 0 w 25"/>
                <a:gd name="T17" fmla="*/ 24 h 37"/>
                <a:gd name="T18" fmla="*/ 12 w 25"/>
                <a:gd name="T19" fmla="*/ 10 h 37"/>
                <a:gd name="T20" fmla="*/ 18 w 25"/>
                <a:gd name="T21" fmla="*/ 12 h 37"/>
                <a:gd name="T22" fmla="*/ 18 w 25"/>
                <a:gd name="T23" fmla="*/ 16 h 37"/>
                <a:gd name="T24" fmla="*/ 13 w 25"/>
                <a:gd name="T25" fmla="*/ 15 h 37"/>
                <a:gd name="T26" fmla="*/ 7 w 25"/>
                <a:gd name="T27" fmla="*/ 24 h 37"/>
                <a:gd name="T28" fmla="*/ 13 w 25"/>
                <a:gd name="T29" fmla="*/ 32 h 37"/>
                <a:gd name="T30" fmla="*/ 18 w 25"/>
                <a:gd name="T31" fmla="*/ 30 h 37"/>
                <a:gd name="T32" fmla="*/ 18 w 25"/>
                <a:gd name="T33" fmla="*/ 1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" h="37">
                  <a:moveTo>
                    <a:pt x="18" y="12"/>
                  </a:moveTo>
                  <a:cubicBezTo>
                    <a:pt x="18" y="11"/>
                    <a:pt x="18" y="10"/>
                    <a:pt x="18" y="8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4"/>
                    <a:pt x="18" y="34"/>
                    <a:pt x="18" y="34"/>
                  </a:cubicBezTo>
                  <a:cubicBezTo>
                    <a:pt x="17" y="35"/>
                    <a:pt x="14" y="37"/>
                    <a:pt x="11" y="37"/>
                  </a:cubicBezTo>
                  <a:cubicBezTo>
                    <a:pt x="5" y="37"/>
                    <a:pt x="0" y="33"/>
                    <a:pt x="0" y="24"/>
                  </a:cubicBezTo>
                  <a:cubicBezTo>
                    <a:pt x="0" y="15"/>
                    <a:pt x="5" y="10"/>
                    <a:pt x="12" y="10"/>
                  </a:cubicBezTo>
                  <a:cubicBezTo>
                    <a:pt x="15" y="10"/>
                    <a:pt x="17" y="11"/>
                    <a:pt x="18" y="12"/>
                  </a:cubicBezTo>
                  <a:close/>
                  <a:moveTo>
                    <a:pt x="18" y="16"/>
                  </a:moveTo>
                  <a:cubicBezTo>
                    <a:pt x="17" y="16"/>
                    <a:pt x="15" y="15"/>
                    <a:pt x="13" y="15"/>
                  </a:cubicBezTo>
                  <a:cubicBezTo>
                    <a:pt x="9" y="15"/>
                    <a:pt x="7" y="17"/>
                    <a:pt x="7" y="24"/>
                  </a:cubicBezTo>
                  <a:cubicBezTo>
                    <a:pt x="7" y="30"/>
                    <a:pt x="9" y="32"/>
                    <a:pt x="13" y="32"/>
                  </a:cubicBezTo>
                  <a:cubicBezTo>
                    <a:pt x="14" y="32"/>
                    <a:pt x="16" y="31"/>
                    <a:pt x="18" y="30"/>
                  </a:cubicBezTo>
                  <a:lnTo>
                    <a:pt x="18" y="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32" name="Freeform 24"/>
            <p:cNvSpPr>
              <a:spLocks noEditPoints="1"/>
            </p:cNvSpPr>
            <p:nvPr/>
          </p:nvSpPr>
          <p:spPr bwMode="auto">
            <a:xfrm>
              <a:off x="11412538" y="6542088"/>
              <a:ext cx="50800" cy="58737"/>
            </a:xfrm>
            <a:custGeom>
              <a:avLst/>
              <a:gdLst>
                <a:gd name="T0" fmla="*/ 7 w 23"/>
                <a:gd name="T1" fmla="*/ 15 h 27"/>
                <a:gd name="T2" fmla="*/ 14 w 23"/>
                <a:gd name="T3" fmla="*/ 22 h 27"/>
                <a:gd name="T4" fmla="*/ 21 w 23"/>
                <a:gd name="T5" fmla="*/ 20 h 27"/>
                <a:gd name="T6" fmla="*/ 23 w 23"/>
                <a:gd name="T7" fmla="*/ 25 h 27"/>
                <a:gd name="T8" fmla="*/ 13 w 23"/>
                <a:gd name="T9" fmla="*/ 27 h 27"/>
                <a:gd name="T10" fmla="*/ 0 w 23"/>
                <a:gd name="T11" fmla="*/ 14 h 27"/>
                <a:gd name="T12" fmla="*/ 12 w 23"/>
                <a:gd name="T13" fmla="*/ 0 h 27"/>
                <a:gd name="T14" fmla="*/ 23 w 23"/>
                <a:gd name="T15" fmla="*/ 12 h 27"/>
                <a:gd name="T16" fmla="*/ 23 w 23"/>
                <a:gd name="T17" fmla="*/ 15 h 27"/>
                <a:gd name="T18" fmla="*/ 7 w 23"/>
                <a:gd name="T19" fmla="*/ 15 h 27"/>
                <a:gd name="T20" fmla="*/ 12 w 23"/>
                <a:gd name="T21" fmla="*/ 5 h 27"/>
                <a:gd name="T22" fmla="*/ 7 w 23"/>
                <a:gd name="T23" fmla="*/ 11 h 27"/>
                <a:gd name="T24" fmla="*/ 17 w 23"/>
                <a:gd name="T25" fmla="*/ 11 h 27"/>
                <a:gd name="T26" fmla="*/ 12 w 23"/>
                <a:gd name="T27" fmla="*/ 5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27">
                  <a:moveTo>
                    <a:pt x="7" y="15"/>
                  </a:moveTo>
                  <a:cubicBezTo>
                    <a:pt x="7" y="20"/>
                    <a:pt x="9" y="22"/>
                    <a:pt x="14" y="22"/>
                  </a:cubicBezTo>
                  <a:cubicBezTo>
                    <a:pt x="16" y="22"/>
                    <a:pt x="19" y="21"/>
                    <a:pt x="21" y="20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21" y="26"/>
                    <a:pt x="17" y="27"/>
                    <a:pt x="13" y="27"/>
                  </a:cubicBezTo>
                  <a:cubicBezTo>
                    <a:pt x="5" y="27"/>
                    <a:pt x="0" y="22"/>
                    <a:pt x="0" y="14"/>
                  </a:cubicBezTo>
                  <a:cubicBezTo>
                    <a:pt x="0" y="5"/>
                    <a:pt x="4" y="0"/>
                    <a:pt x="12" y="0"/>
                  </a:cubicBezTo>
                  <a:cubicBezTo>
                    <a:pt x="20" y="0"/>
                    <a:pt x="23" y="6"/>
                    <a:pt x="23" y="12"/>
                  </a:cubicBezTo>
                  <a:cubicBezTo>
                    <a:pt x="23" y="15"/>
                    <a:pt x="23" y="15"/>
                    <a:pt x="23" y="15"/>
                  </a:cubicBezTo>
                  <a:lnTo>
                    <a:pt x="7" y="15"/>
                  </a:lnTo>
                  <a:close/>
                  <a:moveTo>
                    <a:pt x="12" y="5"/>
                  </a:moveTo>
                  <a:cubicBezTo>
                    <a:pt x="8" y="5"/>
                    <a:pt x="7" y="8"/>
                    <a:pt x="7" y="1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8"/>
                    <a:pt x="16" y="5"/>
                    <a:pt x="12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33" name="Freeform 25"/>
            <p:cNvSpPr>
              <a:spLocks/>
            </p:cNvSpPr>
            <p:nvPr/>
          </p:nvSpPr>
          <p:spPr bwMode="auto">
            <a:xfrm>
              <a:off x="11498263" y="6519863"/>
              <a:ext cx="39688" cy="80962"/>
            </a:xfrm>
            <a:custGeom>
              <a:avLst/>
              <a:gdLst>
                <a:gd name="T0" fmla="*/ 18 w 18"/>
                <a:gd name="T1" fmla="*/ 26 h 37"/>
                <a:gd name="T2" fmla="*/ 8 w 18"/>
                <a:gd name="T3" fmla="*/ 37 h 37"/>
                <a:gd name="T4" fmla="*/ 0 w 18"/>
                <a:gd name="T5" fmla="*/ 36 h 37"/>
                <a:gd name="T6" fmla="*/ 1 w 18"/>
                <a:gd name="T7" fmla="*/ 30 h 37"/>
                <a:gd name="T8" fmla="*/ 7 w 18"/>
                <a:gd name="T9" fmla="*/ 31 h 37"/>
                <a:gd name="T10" fmla="*/ 10 w 18"/>
                <a:gd name="T11" fmla="*/ 27 h 37"/>
                <a:gd name="T12" fmla="*/ 10 w 18"/>
                <a:gd name="T13" fmla="*/ 0 h 37"/>
                <a:gd name="T14" fmla="*/ 18 w 18"/>
                <a:gd name="T15" fmla="*/ 0 h 37"/>
                <a:gd name="T16" fmla="*/ 18 w 18"/>
                <a:gd name="T17" fmla="*/ 2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37">
                  <a:moveTo>
                    <a:pt x="18" y="26"/>
                  </a:moveTo>
                  <a:cubicBezTo>
                    <a:pt x="18" y="33"/>
                    <a:pt x="14" y="37"/>
                    <a:pt x="8" y="37"/>
                  </a:cubicBezTo>
                  <a:cubicBezTo>
                    <a:pt x="5" y="37"/>
                    <a:pt x="2" y="37"/>
                    <a:pt x="0" y="36"/>
                  </a:cubicBezTo>
                  <a:cubicBezTo>
                    <a:pt x="1" y="30"/>
                    <a:pt x="1" y="30"/>
                    <a:pt x="1" y="30"/>
                  </a:cubicBezTo>
                  <a:cubicBezTo>
                    <a:pt x="3" y="30"/>
                    <a:pt x="5" y="31"/>
                    <a:pt x="7" y="31"/>
                  </a:cubicBezTo>
                  <a:cubicBezTo>
                    <a:pt x="9" y="31"/>
                    <a:pt x="10" y="30"/>
                    <a:pt x="10" y="27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8" y="0"/>
                    <a:pt x="18" y="0"/>
                    <a:pt x="18" y="0"/>
                  </a:cubicBezTo>
                  <a:lnTo>
                    <a:pt x="18" y="2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34" name="Freeform 26"/>
            <p:cNvSpPr>
              <a:spLocks/>
            </p:cNvSpPr>
            <p:nvPr/>
          </p:nvSpPr>
          <p:spPr bwMode="auto">
            <a:xfrm>
              <a:off x="11550650" y="6542088"/>
              <a:ext cx="52388" cy="58737"/>
            </a:xfrm>
            <a:custGeom>
              <a:avLst/>
              <a:gdLst>
                <a:gd name="T0" fmla="*/ 19 w 24"/>
                <a:gd name="T1" fmla="*/ 27 h 27"/>
                <a:gd name="T2" fmla="*/ 18 w 24"/>
                <a:gd name="T3" fmla="*/ 24 h 27"/>
                <a:gd name="T4" fmla="*/ 10 w 24"/>
                <a:gd name="T5" fmla="*/ 27 h 27"/>
                <a:gd name="T6" fmla="*/ 0 w 24"/>
                <a:gd name="T7" fmla="*/ 16 h 27"/>
                <a:gd name="T8" fmla="*/ 0 w 24"/>
                <a:gd name="T9" fmla="*/ 0 h 27"/>
                <a:gd name="T10" fmla="*/ 7 w 24"/>
                <a:gd name="T11" fmla="*/ 0 h 27"/>
                <a:gd name="T12" fmla="*/ 7 w 24"/>
                <a:gd name="T13" fmla="*/ 16 h 27"/>
                <a:gd name="T14" fmla="*/ 12 w 24"/>
                <a:gd name="T15" fmla="*/ 22 h 27"/>
                <a:gd name="T16" fmla="*/ 16 w 24"/>
                <a:gd name="T17" fmla="*/ 20 h 27"/>
                <a:gd name="T18" fmla="*/ 16 w 24"/>
                <a:gd name="T19" fmla="*/ 0 h 27"/>
                <a:gd name="T20" fmla="*/ 24 w 24"/>
                <a:gd name="T21" fmla="*/ 0 h 27"/>
                <a:gd name="T22" fmla="*/ 24 w 24"/>
                <a:gd name="T23" fmla="*/ 27 h 27"/>
                <a:gd name="T24" fmla="*/ 19 w 24"/>
                <a:gd name="T2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27">
                  <a:moveTo>
                    <a:pt x="19" y="27"/>
                  </a:moveTo>
                  <a:cubicBezTo>
                    <a:pt x="18" y="24"/>
                    <a:pt x="18" y="24"/>
                    <a:pt x="18" y="24"/>
                  </a:cubicBezTo>
                  <a:cubicBezTo>
                    <a:pt x="17" y="25"/>
                    <a:pt x="14" y="27"/>
                    <a:pt x="10" y="27"/>
                  </a:cubicBezTo>
                  <a:cubicBezTo>
                    <a:pt x="3" y="27"/>
                    <a:pt x="0" y="24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7" y="20"/>
                    <a:pt x="9" y="22"/>
                    <a:pt x="12" y="22"/>
                  </a:cubicBezTo>
                  <a:cubicBezTo>
                    <a:pt x="14" y="22"/>
                    <a:pt x="15" y="21"/>
                    <a:pt x="16" y="2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4" y="27"/>
                    <a:pt x="24" y="27"/>
                    <a:pt x="24" y="27"/>
                  </a:cubicBezTo>
                  <a:lnTo>
                    <a:pt x="19" y="2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35" name="Freeform 27"/>
            <p:cNvSpPr>
              <a:spLocks/>
            </p:cNvSpPr>
            <p:nvPr/>
          </p:nvSpPr>
          <p:spPr bwMode="auto">
            <a:xfrm>
              <a:off x="11614150" y="6542088"/>
              <a:ext cx="39688" cy="58737"/>
            </a:xfrm>
            <a:custGeom>
              <a:avLst/>
              <a:gdLst>
                <a:gd name="T0" fmla="*/ 7 w 18"/>
                <a:gd name="T1" fmla="*/ 7 h 27"/>
                <a:gd name="T2" fmla="*/ 18 w 18"/>
                <a:gd name="T3" fmla="*/ 19 h 27"/>
                <a:gd name="T4" fmla="*/ 8 w 18"/>
                <a:gd name="T5" fmla="*/ 27 h 27"/>
                <a:gd name="T6" fmla="*/ 0 w 18"/>
                <a:gd name="T7" fmla="*/ 25 h 27"/>
                <a:gd name="T8" fmla="*/ 1 w 18"/>
                <a:gd name="T9" fmla="*/ 20 h 27"/>
                <a:gd name="T10" fmla="*/ 7 w 18"/>
                <a:gd name="T11" fmla="*/ 22 h 27"/>
                <a:gd name="T12" fmla="*/ 11 w 18"/>
                <a:gd name="T13" fmla="*/ 19 h 27"/>
                <a:gd name="T14" fmla="*/ 0 w 18"/>
                <a:gd name="T15" fmla="*/ 7 h 27"/>
                <a:gd name="T16" fmla="*/ 10 w 18"/>
                <a:gd name="T17" fmla="*/ 0 h 27"/>
                <a:gd name="T18" fmla="*/ 17 w 18"/>
                <a:gd name="T19" fmla="*/ 1 h 27"/>
                <a:gd name="T20" fmla="*/ 17 w 18"/>
                <a:gd name="T21" fmla="*/ 6 h 27"/>
                <a:gd name="T22" fmla="*/ 10 w 18"/>
                <a:gd name="T23" fmla="*/ 5 h 27"/>
                <a:gd name="T24" fmla="*/ 7 w 18"/>
                <a:gd name="T25" fmla="*/ 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27">
                  <a:moveTo>
                    <a:pt x="7" y="7"/>
                  </a:moveTo>
                  <a:cubicBezTo>
                    <a:pt x="7" y="11"/>
                    <a:pt x="18" y="10"/>
                    <a:pt x="18" y="19"/>
                  </a:cubicBezTo>
                  <a:cubicBezTo>
                    <a:pt x="18" y="24"/>
                    <a:pt x="14" y="27"/>
                    <a:pt x="8" y="27"/>
                  </a:cubicBezTo>
                  <a:cubicBezTo>
                    <a:pt x="4" y="27"/>
                    <a:pt x="1" y="26"/>
                    <a:pt x="0" y="25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2" y="21"/>
                    <a:pt x="5" y="22"/>
                    <a:pt x="7" y="22"/>
                  </a:cubicBezTo>
                  <a:cubicBezTo>
                    <a:pt x="10" y="22"/>
                    <a:pt x="11" y="21"/>
                    <a:pt x="11" y="19"/>
                  </a:cubicBezTo>
                  <a:cubicBezTo>
                    <a:pt x="11" y="15"/>
                    <a:pt x="0" y="16"/>
                    <a:pt x="0" y="7"/>
                  </a:cubicBezTo>
                  <a:cubicBezTo>
                    <a:pt x="0" y="3"/>
                    <a:pt x="3" y="0"/>
                    <a:pt x="10" y="0"/>
                  </a:cubicBezTo>
                  <a:cubicBezTo>
                    <a:pt x="13" y="0"/>
                    <a:pt x="16" y="0"/>
                    <a:pt x="17" y="1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5" y="5"/>
                    <a:pt x="12" y="5"/>
                    <a:pt x="10" y="5"/>
                  </a:cubicBezTo>
                  <a:cubicBezTo>
                    <a:pt x="8" y="5"/>
                    <a:pt x="7" y="6"/>
                    <a:pt x="7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36" name="Freeform 28"/>
            <p:cNvSpPr>
              <a:spLocks/>
            </p:cNvSpPr>
            <p:nvPr/>
          </p:nvSpPr>
          <p:spPr bwMode="auto">
            <a:xfrm>
              <a:off x="11663363" y="6527800"/>
              <a:ext cx="39688" cy="73025"/>
            </a:xfrm>
            <a:custGeom>
              <a:avLst/>
              <a:gdLst>
                <a:gd name="T0" fmla="*/ 11 w 18"/>
                <a:gd name="T1" fmla="*/ 33 h 33"/>
                <a:gd name="T2" fmla="*/ 4 w 18"/>
                <a:gd name="T3" fmla="*/ 25 h 33"/>
                <a:gd name="T4" fmla="*/ 4 w 18"/>
                <a:gd name="T5" fmla="*/ 11 h 33"/>
                <a:gd name="T6" fmla="*/ 0 w 18"/>
                <a:gd name="T7" fmla="*/ 11 h 33"/>
                <a:gd name="T8" fmla="*/ 0 w 18"/>
                <a:gd name="T9" fmla="*/ 6 h 33"/>
                <a:gd name="T10" fmla="*/ 4 w 18"/>
                <a:gd name="T11" fmla="*/ 6 h 33"/>
                <a:gd name="T12" fmla="*/ 4 w 18"/>
                <a:gd name="T13" fmla="*/ 2 h 33"/>
                <a:gd name="T14" fmla="*/ 10 w 18"/>
                <a:gd name="T15" fmla="*/ 0 h 33"/>
                <a:gd name="T16" fmla="*/ 10 w 18"/>
                <a:gd name="T17" fmla="*/ 6 h 33"/>
                <a:gd name="T18" fmla="*/ 17 w 18"/>
                <a:gd name="T19" fmla="*/ 6 h 33"/>
                <a:gd name="T20" fmla="*/ 17 w 18"/>
                <a:gd name="T21" fmla="*/ 11 h 33"/>
                <a:gd name="T22" fmla="*/ 10 w 18"/>
                <a:gd name="T23" fmla="*/ 11 h 33"/>
                <a:gd name="T24" fmla="*/ 10 w 18"/>
                <a:gd name="T25" fmla="*/ 24 h 33"/>
                <a:gd name="T26" fmla="*/ 13 w 18"/>
                <a:gd name="T27" fmla="*/ 27 h 33"/>
                <a:gd name="T28" fmla="*/ 17 w 18"/>
                <a:gd name="T29" fmla="*/ 26 h 33"/>
                <a:gd name="T30" fmla="*/ 18 w 18"/>
                <a:gd name="T31" fmla="*/ 32 h 33"/>
                <a:gd name="T32" fmla="*/ 11 w 18"/>
                <a:gd name="T33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" h="33">
                  <a:moveTo>
                    <a:pt x="11" y="33"/>
                  </a:moveTo>
                  <a:cubicBezTo>
                    <a:pt x="7" y="33"/>
                    <a:pt x="4" y="31"/>
                    <a:pt x="4" y="25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6"/>
                    <a:pt x="11" y="27"/>
                    <a:pt x="13" y="27"/>
                  </a:cubicBezTo>
                  <a:cubicBezTo>
                    <a:pt x="15" y="27"/>
                    <a:pt x="16" y="27"/>
                    <a:pt x="17" y="26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17" y="32"/>
                    <a:pt x="14" y="33"/>
                    <a:pt x="11" y="3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37" name="Freeform 29"/>
            <p:cNvSpPr>
              <a:spLocks noEditPoints="1"/>
            </p:cNvSpPr>
            <p:nvPr/>
          </p:nvSpPr>
          <p:spPr bwMode="auto">
            <a:xfrm>
              <a:off x="11710988" y="6519863"/>
              <a:ext cx="22225" cy="80962"/>
            </a:xfrm>
            <a:custGeom>
              <a:avLst/>
              <a:gdLst>
                <a:gd name="T0" fmla="*/ 5 w 14"/>
                <a:gd name="T1" fmla="*/ 51 h 51"/>
                <a:gd name="T2" fmla="*/ 5 w 14"/>
                <a:gd name="T3" fmla="*/ 20 h 51"/>
                <a:gd name="T4" fmla="*/ 0 w 14"/>
                <a:gd name="T5" fmla="*/ 20 h 51"/>
                <a:gd name="T6" fmla="*/ 0 w 14"/>
                <a:gd name="T7" fmla="*/ 14 h 51"/>
                <a:gd name="T8" fmla="*/ 14 w 14"/>
                <a:gd name="T9" fmla="*/ 14 h 51"/>
                <a:gd name="T10" fmla="*/ 14 w 14"/>
                <a:gd name="T11" fmla="*/ 51 h 51"/>
                <a:gd name="T12" fmla="*/ 5 w 14"/>
                <a:gd name="T13" fmla="*/ 51 h 51"/>
                <a:gd name="T14" fmla="*/ 5 w 14"/>
                <a:gd name="T15" fmla="*/ 0 h 51"/>
                <a:gd name="T16" fmla="*/ 14 w 14"/>
                <a:gd name="T17" fmla="*/ 0 h 51"/>
                <a:gd name="T18" fmla="*/ 14 w 14"/>
                <a:gd name="T19" fmla="*/ 8 h 51"/>
                <a:gd name="T20" fmla="*/ 5 w 14"/>
                <a:gd name="T21" fmla="*/ 8 h 51"/>
                <a:gd name="T22" fmla="*/ 5 w 14"/>
                <a:gd name="T23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51">
                  <a:moveTo>
                    <a:pt x="5" y="51"/>
                  </a:moveTo>
                  <a:lnTo>
                    <a:pt x="5" y="20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14" y="14"/>
                  </a:lnTo>
                  <a:lnTo>
                    <a:pt x="14" y="51"/>
                  </a:lnTo>
                  <a:lnTo>
                    <a:pt x="5" y="51"/>
                  </a:lnTo>
                  <a:close/>
                  <a:moveTo>
                    <a:pt x="5" y="0"/>
                  </a:moveTo>
                  <a:lnTo>
                    <a:pt x="14" y="0"/>
                  </a:lnTo>
                  <a:lnTo>
                    <a:pt x="14" y="8"/>
                  </a:lnTo>
                  <a:lnTo>
                    <a:pt x="5" y="8"/>
                  </a:lnTo>
                  <a:lnTo>
                    <a:pt x="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39" name="Freeform 30"/>
            <p:cNvSpPr>
              <a:spLocks/>
            </p:cNvSpPr>
            <p:nvPr/>
          </p:nvSpPr>
          <p:spPr bwMode="auto">
            <a:xfrm>
              <a:off x="11747500" y="6542088"/>
              <a:ext cx="46038" cy="58737"/>
            </a:xfrm>
            <a:custGeom>
              <a:avLst/>
              <a:gdLst>
                <a:gd name="T0" fmla="*/ 21 w 21"/>
                <a:gd name="T1" fmla="*/ 25 h 27"/>
                <a:gd name="T2" fmla="*/ 12 w 21"/>
                <a:gd name="T3" fmla="*/ 27 h 27"/>
                <a:gd name="T4" fmla="*/ 0 w 21"/>
                <a:gd name="T5" fmla="*/ 14 h 27"/>
                <a:gd name="T6" fmla="*/ 12 w 21"/>
                <a:gd name="T7" fmla="*/ 0 h 27"/>
                <a:gd name="T8" fmla="*/ 21 w 21"/>
                <a:gd name="T9" fmla="*/ 2 h 27"/>
                <a:gd name="T10" fmla="*/ 20 w 21"/>
                <a:gd name="T11" fmla="*/ 7 h 27"/>
                <a:gd name="T12" fmla="*/ 13 w 21"/>
                <a:gd name="T13" fmla="*/ 5 h 27"/>
                <a:gd name="T14" fmla="*/ 7 w 21"/>
                <a:gd name="T15" fmla="*/ 14 h 27"/>
                <a:gd name="T16" fmla="*/ 13 w 21"/>
                <a:gd name="T17" fmla="*/ 22 h 27"/>
                <a:gd name="T18" fmla="*/ 20 w 21"/>
                <a:gd name="T19" fmla="*/ 20 h 27"/>
                <a:gd name="T20" fmla="*/ 21 w 21"/>
                <a:gd name="T21" fmla="*/ 25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27">
                  <a:moveTo>
                    <a:pt x="21" y="25"/>
                  </a:moveTo>
                  <a:cubicBezTo>
                    <a:pt x="20" y="26"/>
                    <a:pt x="16" y="27"/>
                    <a:pt x="12" y="27"/>
                  </a:cubicBezTo>
                  <a:cubicBezTo>
                    <a:pt x="5" y="27"/>
                    <a:pt x="0" y="23"/>
                    <a:pt x="0" y="14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6" y="0"/>
                    <a:pt x="19" y="1"/>
                    <a:pt x="21" y="2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18" y="6"/>
                    <a:pt x="15" y="5"/>
                    <a:pt x="13" y="5"/>
                  </a:cubicBezTo>
                  <a:cubicBezTo>
                    <a:pt x="9" y="5"/>
                    <a:pt x="7" y="8"/>
                    <a:pt x="7" y="14"/>
                  </a:cubicBezTo>
                  <a:cubicBezTo>
                    <a:pt x="7" y="20"/>
                    <a:pt x="9" y="22"/>
                    <a:pt x="13" y="22"/>
                  </a:cubicBezTo>
                  <a:cubicBezTo>
                    <a:pt x="16" y="22"/>
                    <a:pt x="18" y="21"/>
                    <a:pt x="20" y="20"/>
                  </a:cubicBezTo>
                  <a:lnTo>
                    <a:pt x="21" y="2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40" name="Freeform 31"/>
            <p:cNvSpPr>
              <a:spLocks noEditPoints="1"/>
            </p:cNvSpPr>
            <p:nvPr/>
          </p:nvSpPr>
          <p:spPr bwMode="auto">
            <a:xfrm>
              <a:off x="11801475" y="6519863"/>
              <a:ext cx="22225" cy="80962"/>
            </a:xfrm>
            <a:custGeom>
              <a:avLst/>
              <a:gdLst>
                <a:gd name="T0" fmla="*/ 4 w 14"/>
                <a:gd name="T1" fmla="*/ 51 h 51"/>
                <a:gd name="T2" fmla="*/ 4 w 14"/>
                <a:gd name="T3" fmla="*/ 20 h 51"/>
                <a:gd name="T4" fmla="*/ 0 w 14"/>
                <a:gd name="T5" fmla="*/ 20 h 51"/>
                <a:gd name="T6" fmla="*/ 0 w 14"/>
                <a:gd name="T7" fmla="*/ 14 h 51"/>
                <a:gd name="T8" fmla="*/ 14 w 14"/>
                <a:gd name="T9" fmla="*/ 14 h 51"/>
                <a:gd name="T10" fmla="*/ 14 w 14"/>
                <a:gd name="T11" fmla="*/ 51 h 51"/>
                <a:gd name="T12" fmla="*/ 4 w 14"/>
                <a:gd name="T13" fmla="*/ 51 h 51"/>
                <a:gd name="T14" fmla="*/ 4 w 14"/>
                <a:gd name="T15" fmla="*/ 0 h 51"/>
                <a:gd name="T16" fmla="*/ 14 w 14"/>
                <a:gd name="T17" fmla="*/ 0 h 51"/>
                <a:gd name="T18" fmla="*/ 14 w 14"/>
                <a:gd name="T19" fmla="*/ 8 h 51"/>
                <a:gd name="T20" fmla="*/ 4 w 14"/>
                <a:gd name="T21" fmla="*/ 8 h 51"/>
                <a:gd name="T22" fmla="*/ 4 w 14"/>
                <a:gd name="T23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51">
                  <a:moveTo>
                    <a:pt x="4" y="51"/>
                  </a:moveTo>
                  <a:lnTo>
                    <a:pt x="4" y="20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14" y="14"/>
                  </a:lnTo>
                  <a:lnTo>
                    <a:pt x="14" y="51"/>
                  </a:lnTo>
                  <a:lnTo>
                    <a:pt x="4" y="51"/>
                  </a:lnTo>
                  <a:close/>
                  <a:moveTo>
                    <a:pt x="4" y="0"/>
                  </a:moveTo>
                  <a:lnTo>
                    <a:pt x="14" y="0"/>
                  </a:lnTo>
                  <a:lnTo>
                    <a:pt x="14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11834813" y="6542088"/>
              <a:ext cx="50800" cy="58737"/>
            </a:xfrm>
            <a:custGeom>
              <a:avLst/>
              <a:gdLst>
                <a:gd name="T0" fmla="*/ 18 w 23"/>
                <a:gd name="T1" fmla="*/ 27 h 27"/>
                <a:gd name="T2" fmla="*/ 17 w 23"/>
                <a:gd name="T3" fmla="*/ 24 h 27"/>
                <a:gd name="T4" fmla="*/ 9 w 23"/>
                <a:gd name="T5" fmla="*/ 27 h 27"/>
                <a:gd name="T6" fmla="*/ 0 w 23"/>
                <a:gd name="T7" fmla="*/ 19 h 27"/>
                <a:gd name="T8" fmla="*/ 10 w 23"/>
                <a:gd name="T9" fmla="*/ 11 h 27"/>
                <a:gd name="T10" fmla="*/ 16 w 23"/>
                <a:gd name="T11" fmla="*/ 11 h 27"/>
                <a:gd name="T12" fmla="*/ 16 w 23"/>
                <a:gd name="T13" fmla="*/ 10 h 27"/>
                <a:gd name="T14" fmla="*/ 11 w 23"/>
                <a:gd name="T15" fmla="*/ 5 h 27"/>
                <a:gd name="T16" fmla="*/ 3 w 23"/>
                <a:gd name="T17" fmla="*/ 7 h 27"/>
                <a:gd name="T18" fmla="*/ 2 w 23"/>
                <a:gd name="T19" fmla="*/ 2 h 27"/>
                <a:gd name="T20" fmla="*/ 12 w 23"/>
                <a:gd name="T21" fmla="*/ 0 h 27"/>
                <a:gd name="T22" fmla="*/ 23 w 23"/>
                <a:gd name="T23" fmla="*/ 10 h 27"/>
                <a:gd name="T24" fmla="*/ 23 w 23"/>
                <a:gd name="T25" fmla="*/ 27 h 27"/>
                <a:gd name="T26" fmla="*/ 18 w 23"/>
                <a:gd name="T27" fmla="*/ 27 h 27"/>
                <a:gd name="T28" fmla="*/ 16 w 23"/>
                <a:gd name="T29" fmla="*/ 15 h 27"/>
                <a:gd name="T30" fmla="*/ 12 w 23"/>
                <a:gd name="T31" fmla="*/ 15 h 27"/>
                <a:gd name="T32" fmla="*/ 7 w 23"/>
                <a:gd name="T33" fmla="*/ 19 h 27"/>
                <a:gd name="T34" fmla="*/ 11 w 23"/>
                <a:gd name="T35" fmla="*/ 23 h 27"/>
                <a:gd name="T36" fmla="*/ 16 w 23"/>
                <a:gd name="T37" fmla="*/ 21 h 27"/>
                <a:gd name="T38" fmla="*/ 16 w 23"/>
                <a:gd name="T39" fmla="*/ 15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" h="27">
                  <a:moveTo>
                    <a:pt x="18" y="27"/>
                  </a:moveTo>
                  <a:cubicBezTo>
                    <a:pt x="17" y="24"/>
                    <a:pt x="17" y="24"/>
                    <a:pt x="17" y="24"/>
                  </a:cubicBezTo>
                  <a:cubicBezTo>
                    <a:pt x="16" y="25"/>
                    <a:pt x="13" y="27"/>
                    <a:pt x="9" y="27"/>
                  </a:cubicBezTo>
                  <a:cubicBezTo>
                    <a:pt x="4" y="27"/>
                    <a:pt x="0" y="24"/>
                    <a:pt x="0" y="19"/>
                  </a:cubicBezTo>
                  <a:cubicBezTo>
                    <a:pt x="0" y="14"/>
                    <a:pt x="4" y="11"/>
                    <a:pt x="10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6"/>
                    <a:pt x="14" y="5"/>
                    <a:pt x="11" y="5"/>
                  </a:cubicBezTo>
                  <a:cubicBezTo>
                    <a:pt x="8" y="5"/>
                    <a:pt x="6" y="6"/>
                    <a:pt x="3" y="7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4" y="1"/>
                    <a:pt x="8" y="0"/>
                    <a:pt x="12" y="0"/>
                  </a:cubicBezTo>
                  <a:cubicBezTo>
                    <a:pt x="19" y="0"/>
                    <a:pt x="23" y="3"/>
                    <a:pt x="23" y="10"/>
                  </a:cubicBezTo>
                  <a:cubicBezTo>
                    <a:pt x="23" y="27"/>
                    <a:pt x="23" y="27"/>
                    <a:pt x="23" y="27"/>
                  </a:cubicBezTo>
                  <a:lnTo>
                    <a:pt x="18" y="27"/>
                  </a:lnTo>
                  <a:close/>
                  <a:moveTo>
                    <a:pt x="16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9" y="15"/>
                    <a:pt x="7" y="17"/>
                    <a:pt x="7" y="19"/>
                  </a:cubicBezTo>
                  <a:cubicBezTo>
                    <a:pt x="7" y="21"/>
                    <a:pt x="9" y="23"/>
                    <a:pt x="11" y="23"/>
                  </a:cubicBezTo>
                  <a:cubicBezTo>
                    <a:pt x="13" y="23"/>
                    <a:pt x="15" y="22"/>
                    <a:pt x="16" y="21"/>
                  </a:cubicBezTo>
                  <a:lnTo>
                    <a:pt x="16" y="1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10783888" y="6681788"/>
              <a:ext cx="60325" cy="82550"/>
            </a:xfrm>
            <a:custGeom>
              <a:avLst/>
              <a:gdLst>
                <a:gd name="T0" fmla="*/ 14 w 27"/>
                <a:gd name="T1" fmla="*/ 26 h 37"/>
                <a:gd name="T2" fmla="*/ 9 w 27"/>
                <a:gd name="T3" fmla="*/ 27 h 37"/>
                <a:gd name="T4" fmla="*/ 1 w 27"/>
                <a:gd name="T5" fmla="*/ 0 h 37"/>
                <a:gd name="T6" fmla="*/ 9 w 27"/>
                <a:gd name="T7" fmla="*/ 0 h 37"/>
                <a:gd name="T8" fmla="*/ 14 w 27"/>
                <a:gd name="T9" fmla="*/ 22 h 37"/>
                <a:gd name="T10" fmla="*/ 14 w 27"/>
                <a:gd name="T11" fmla="*/ 22 h 37"/>
                <a:gd name="T12" fmla="*/ 20 w 27"/>
                <a:gd name="T13" fmla="*/ 0 h 37"/>
                <a:gd name="T14" fmla="*/ 27 w 27"/>
                <a:gd name="T15" fmla="*/ 0 h 37"/>
                <a:gd name="T16" fmla="*/ 19 w 27"/>
                <a:gd name="T17" fmla="*/ 27 h 37"/>
                <a:gd name="T18" fmla="*/ 7 w 27"/>
                <a:gd name="T19" fmla="*/ 37 h 37"/>
                <a:gd name="T20" fmla="*/ 0 w 27"/>
                <a:gd name="T21" fmla="*/ 35 h 37"/>
                <a:gd name="T22" fmla="*/ 2 w 27"/>
                <a:gd name="T23" fmla="*/ 30 h 37"/>
                <a:gd name="T24" fmla="*/ 3 w 27"/>
                <a:gd name="T25" fmla="*/ 30 h 37"/>
                <a:gd name="T26" fmla="*/ 8 w 27"/>
                <a:gd name="T27" fmla="*/ 32 h 37"/>
                <a:gd name="T28" fmla="*/ 13 w 27"/>
                <a:gd name="T29" fmla="*/ 27 h 37"/>
                <a:gd name="T30" fmla="*/ 14 w 27"/>
                <a:gd name="T31" fmla="*/ 2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7" h="37">
                  <a:moveTo>
                    <a:pt x="14" y="26"/>
                  </a:moveTo>
                  <a:cubicBezTo>
                    <a:pt x="9" y="27"/>
                    <a:pt x="9" y="27"/>
                    <a:pt x="9" y="27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7" y="35"/>
                    <a:pt x="13" y="37"/>
                    <a:pt x="7" y="37"/>
                  </a:cubicBezTo>
                  <a:cubicBezTo>
                    <a:pt x="4" y="37"/>
                    <a:pt x="1" y="36"/>
                    <a:pt x="0" y="35"/>
                  </a:cubicBezTo>
                  <a:cubicBezTo>
                    <a:pt x="2" y="30"/>
                    <a:pt x="2" y="30"/>
                    <a:pt x="2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3" y="30"/>
                    <a:pt x="5" y="32"/>
                    <a:pt x="8" y="32"/>
                  </a:cubicBezTo>
                  <a:cubicBezTo>
                    <a:pt x="11" y="32"/>
                    <a:pt x="12" y="30"/>
                    <a:pt x="13" y="27"/>
                  </a:cubicBezTo>
                  <a:lnTo>
                    <a:pt x="14" y="2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10879138" y="6659563"/>
              <a:ext cx="63500" cy="82550"/>
            </a:xfrm>
            <a:custGeom>
              <a:avLst/>
              <a:gdLst>
                <a:gd name="T0" fmla="*/ 13 w 29"/>
                <a:gd name="T1" fmla="*/ 37 h 37"/>
                <a:gd name="T2" fmla="*/ 0 w 29"/>
                <a:gd name="T3" fmla="*/ 35 h 37"/>
                <a:gd name="T4" fmla="*/ 0 w 29"/>
                <a:gd name="T5" fmla="*/ 0 h 37"/>
                <a:gd name="T6" fmla="*/ 12 w 29"/>
                <a:gd name="T7" fmla="*/ 0 h 37"/>
                <a:gd name="T8" fmla="*/ 29 w 29"/>
                <a:gd name="T9" fmla="*/ 18 h 37"/>
                <a:gd name="T10" fmla="*/ 13 w 29"/>
                <a:gd name="T11" fmla="*/ 37 h 37"/>
                <a:gd name="T12" fmla="*/ 12 w 29"/>
                <a:gd name="T13" fmla="*/ 6 h 37"/>
                <a:gd name="T14" fmla="*/ 7 w 29"/>
                <a:gd name="T15" fmla="*/ 6 h 37"/>
                <a:gd name="T16" fmla="*/ 7 w 29"/>
                <a:gd name="T17" fmla="*/ 30 h 37"/>
                <a:gd name="T18" fmla="*/ 13 w 29"/>
                <a:gd name="T19" fmla="*/ 31 h 37"/>
                <a:gd name="T20" fmla="*/ 22 w 29"/>
                <a:gd name="T21" fmla="*/ 18 h 37"/>
                <a:gd name="T22" fmla="*/ 12 w 29"/>
                <a:gd name="T23" fmla="*/ 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" h="37">
                  <a:moveTo>
                    <a:pt x="13" y="37"/>
                  </a:moveTo>
                  <a:cubicBezTo>
                    <a:pt x="8" y="37"/>
                    <a:pt x="3" y="36"/>
                    <a:pt x="0" y="3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23" y="0"/>
                    <a:pt x="29" y="4"/>
                    <a:pt x="29" y="18"/>
                  </a:cubicBezTo>
                  <a:cubicBezTo>
                    <a:pt x="29" y="30"/>
                    <a:pt x="24" y="37"/>
                    <a:pt x="13" y="37"/>
                  </a:cubicBezTo>
                  <a:close/>
                  <a:moveTo>
                    <a:pt x="12" y="6"/>
                  </a:moveTo>
                  <a:cubicBezTo>
                    <a:pt x="7" y="6"/>
                    <a:pt x="7" y="6"/>
                    <a:pt x="7" y="6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8" y="31"/>
                    <a:pt x="11" y="31"/>
                    <a:pt x="13" y="31"/>
                  </a:cubicBezTo>
                  <a:cubicBezTo>
                    <a:pt x="18" y="31"/>
                    <a:pt x="22" y="28"/>
                    <a:pt x="22" y="18"/>
                  </a:cubicBezTo>
                  <a:cubicBezTo>
                    <a:pt x="22" y="9"/>
                    <a:pt x="19" y="6"/>
                    <a:pt x="12" y="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44" name="Freeform 35"/>
            <p:cNvSpPr>
              <a:spLocks noEditPoints="1"/>
            </p:cNvSpPr>
            <p:nvPr/>
          </p:nvSpPr>
          <p:spPr bwMode="auto">
            <a:xfrm>
              <a:off x="10953750" y="6680200"/>
              <a:ext cx="53975" cy="61912"/>
            </a:xfrm>
            <a:custGeom>
              <a:avLst/>
              <a:gdLst>
                <a:gd name="T0" fmla="*/ 7 w 24"/>
                <a:gd name="T1" fmla="*/ 16 h 28"/>
                <a:gd name="T2" fmla="*/ 14 w 24"/>
                <a:gd name="T3" fmla="*/ 23 h 28"/>
                <a:gd name="T4" fmla="*/ 22 w 24"/>
                <a:gd name="T5" fmla="*/ 20 h 28"/>
                <a:gd name="T6" fmla="*/ 23 w 24"/>
                <a:gd name="T7" fmla="*/ 25 h 28"/>
                <a:gd name="T8" fmla="*/ 13 w 24"/>
                <a:gd name="T9" fmla="*/ 28 h 28"/>
                <a:gd name="T10" fmla="*/ 0 w 24"/>
                <a:gd name="T11" fmla="*/ 14 h 28"/>
                <a:gd name="T12" fmla="*/ 13 w 24"/>
                <a:gd name="T13" fmla="*/ 0 h 28"/>
                <a:gd name="T14" fmla="*/ 24 w 24"/>
                <a:gd name="T15" fmla="*/ 13 h 28"/>
                <a:gd name="T16" fmla="*/ 24 w 24"/>
                <a:gd name="T17" fmla="*/ 16 h 28"/>
                <a:gd name="T18" fmla="*/ 7 w 24"/>
                <a:gd name="T19" fmla="*/ 16 h 28"/>
                <a:gd name="T20" fmla="*/ 12 w 24"/>
                <a:gd name="T21" fmla="*/ 6 h 28"/>
                <a:gd name="T22" fmla="*/ 7 w 24"/>
                <a:gd name="T23" fmla="*/ 12 h 28"/>
                <a:gd name="T24" fmla="*/ 17 w 24"/>
                <a:gd name="T25" fmla="*/ 12 h 28"/>
                <a:gd name="T26" fmla="*/ 12 w 24"/>
                <a:gd name="T2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" h="28">
                  <a:moveTo>
                    <a:pt x="7" y="16"/>
                  </a:moveTo>
                  <a:cubicBezTo>
                    <a:pt x="7" y="20"/>
                    <a:pt x="10" y="23"/>
                    <a:pt x="14" y="23"/>
                  </a:cubicBezTo>
                  <a:cubicBezTo>
                    <a:pt x="17" y="23"/>
                    <a:pt x="20" y="22"/>
                    <a:pt x="22" y="20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21" y="27"/>
                    <a:pt x="17" y="28"/>
                    <a:pt x="13" y="28"/>
                  </a:cubicBezTo>
                  <a:cubicBezTo>
                    <a:pt x="5" y="28"/>
                    <a:pt x="0" y="23"/>
                    <a:pt x="0" y="14"/>
                  </a:cubicBezTo>
                  <a:cubicBezTo>
                    <a:pt x="0" y="6"/>
                    <a:pt x="4" y="0"/>
                    <a:pt x="13" y="0"/>
                  </a:cubicBezTo>
                  <a:cubicBezTo>
                    <a:pt x="21" y="0"/>
                    <a:pt x="24" y="6"/>
                    <a:pt x="24" y="13"/>
                  </a:cubicBezTo>
                  <a:cubicBezTo>
                    <a:pt x="24" y="16"/>
                    <a:pt x="24" y="16"/>
                    <a:pt x="24" y="16"/>
                  </a:cubicBezTo>
                  <a:lnTo>
                    <a:pt x="7" y="16"/>
                  </a:lnTo>
                  <a:close/>
                  <a:moveTo>
                    <a:pt x="12" y="6"/>
                  </a:moveTo>
                  <a:cubicBezTo>
                    <a:pt x="9" y="6"/>
                    <a:pt x="7" y="9"/>
                    <a:pt x="7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9"/>
                    <a:pt x="16" y="6"/>
                    <a:pt x="12" y="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45" name="Freeform 36"/>
            <p:cNvSpPr>
              <a:spLocks/>
            </p:cNvSpPr>
            <p:nvPr/>
          </p:nvSpPr>
          <p:spPr bwMode="auto">
            <a:xfrm>
              <a:off x="11017250" y="6681788"/>
              <a:ext cx="33338" cy="57150"/>
            </a:xfrm>
            <a:custGeom>
              <a:avLst/>
              <a:gdLst>
                <a:gd name="T0" fmla="*/ 15 w 15"/>
                <a:gd name="T1" fmla="*/ 6 h 26"/>
                <a:gd name="T2" fmla="*/ 12 w 15"/>
                <a:gd name="T3" fmla="*/ 5 h 26"/>
                <a:gd name="T4" fmla="*/ 7 w 15"/>
                <a:gd name="T5" fmla="*/ 7 h 26"/>
                <a:gd name="T6" fmla="*/ 7 w 15"/>
                <a:gd name="T7" fmla="*/ 26 h 26"/>
                <a:gd name="T8" fmla="*/ 0 w 15"/>
                <a:gd name="T9" fmla="*/ 26 h 26"/>
                <a:gd name="T10" fmla="*/ 0 w 15"/>
                <a:gd name="T11" fmla="*/ 0 h 26"/>
                <a:gd name="T12" fmla="*/ 5 w 15"/>
                <a:gd name="T13" fmla="*/ 0 h 26"/>
                <a:gd name="T14" fmla="*/ 6 w 15"/>
                <a:gd name="T15" fmla="*/ 4 h 26"/>
                <a:gd name="T16" fmla="*/ 6 w 15"/>
                <a:gd name="T17" fmla="*/ 4 h 26"/>
                <a:gd name="T18" fmla="*/ 12 w 15"/>
                <a:gd name="T19" fmla="*/ 0 h 26"/>
                <a:gd name="T20" fmla="*/ 15 w 15"/>
                <a:gd name="T21" fmla="*/ 0 h 26"/>
                <a:gd name="T22" fmla="*/ 15 w 15"/>
                <a:gd name="T23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" h="26">
                  <a:moveTo>
                    <a:pt x="15" y="6"/>
                  </a:moveTo>
                  <a:cubicBezTo>
                    <a:pt x="14" y="6"/>
                    <a:pt x="13" y="5"/>
                    <a:pt x="12" y="5"/>
                  </a:cubicBezTo>
                  <a:cubicBezTo>
                    <a:pt x="10" y="5"/>
                    <a:pt x="8" y="6"/>
                    <a:pt x="7" y="7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7" y="2"/>
                    <a:pt x="9" y="0"/>
                    <a:pt x="12" y="0"/>
                  </a:cubicBezTo>
                  <a:cubicBezTo>
                    <a:pt x="14" y="0"/>
                    <a:pt x="15" y="0"/>
                    <a:pt x="15" y="0"/>
                  </a:cubicBezTo>
                  <a:lnTo>
                    <a:pt x="15" y="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46" name="Freeform 37"/>
            <p:cNvSpPr>
              <a:spLocks noEditPoints="1"/>
            </p:cNvSpPr>
            <p:nvPr/>
          </p:nvSpPr>
          <p:spPr bwMode="auto">
            <a:xfrm>
              <a:off x="11055350" y="6680200"/>
              <a:ext cx="50800" cy="61912"/>
            </a:xfrm>
            <a:custGeom>
              <a:avLst/>
              <a:gdLst>
                <a:gd name="T0" fmla="*/ 7 w 23"/>
                <a:gd name="T1" fmla="*/ 16 h 28"/>
                <a:gd name="T2" fmla="*/ 14 w 23"/>
                <a:gd name="T3" fmla="*/ 23 h 28"/>
                <a:gd name="T4" fmla="*/ 21 w 23"/>
                <a:gd name="T5" fmla="*/ 20 h 28"/>
                <a:gd name="T6" fmla="*/ 23 w 23"/>
                <a:gd name="T7" fmla="*/ 25 h 28"/>
                <a:gd name="T8" fmla="*/ 13 w 23"/>
                <a:gd name="T9" fmla="*/ 28 h 28"/>
                <a:gd name="T10" fmla="*/ 0 w 23"/>
                <a:gd name="T11" fmla="*/ 14 h 28"/>
                <a:gd name="T12" fmla="*/ 12 w 23"/>
                <a:gd name="T13" fmla="*/ 0 h 28"/>
                <a:gd name="T14" fmla="*/ 23 w 23"/>
                <a:gd name="T15" fmla="*/ 13 h 28"/>
                <a:gd name="T16" fmla="*/ 23 w 23"/>
                <a:gd name="T17" fmla="*/ 16 h 28"/>
                <a:gd name="T18" fmla="*/ 7 w 23"/>
                <a:gd name="T19" fmla="*/ 16 h 28"/>
                <a:gd name="T20" fmla="*/ 12 w 23"/>
                <a:gd name="T21" fmla="*/ 6 h 28"/>
                <a:gd name="T22" fmla="*/ 7 w 23"/>
                <a:gd name="T23" fmla="*/ 12 h 28"/>
                <a:gd name="T24" fmla="*/ 17 w 23"/>
                <a:gd name="T25" fmla="*/ 12 h 28"/>
                <a:gd name="T26" fmla="*/ 12 w 23"/>
                <a:gd name="T2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28">
                  <a:moveTo>
                    <a:pt x="7" y="16"/>
                  </a:moveTo>
                  <a:cubicBezTo>
                    <a:pt x="7" y="20"/>
                    <a:pt x="9" y="23"/>
                    <a:pt x="14" y="23"/>
                  </a:cubicBezTo>
                  <a:cubicBezTo>
                    <a:pt x="16" y="23"/>
                    <a:pt x="19" y="22"/>
                    <a:pt x="21" y="20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21" y="27"/>
                    <a:pt x="17" y="28"/>
                    <a:pt x="13" y="28"/>
                  </a:cubicBezTo>
                  <a:cubicBezTo>
                    <a:pt x="5" y="28"/>
                    <a:pt x="0" y="23"/>
                    <a:pt x="0" y="14"/>
                  </a:cubicBezTo>
                  <a:cubicBezTo>
                    <a:pt x="0" y="6"/>
                    <a:pt x="4" y="0"/>
                    <a:pt x="12" y="0"/>
                  </a:cubicBezTo>
                  <a:cubicBezTo>
                    <a:pt x="20" y="0"/>
                    <a:pt x="23" y="6"/>
                    <a:pt x="23" y="13"/>
                  </a:cubicBezTo>
                  <a:cubicBezTo>
                    <a:pt x="23" y="16"/>
                    <a:pt x="23" y="16"/>
                    <a:pt x="23" y="16"/>
                  </a:cubicBezTo>
                  <a:lnTo>
                    <a:pt x="7" y="16"/>
                  </a:lnTo>
                  <a:close/>
                  <a:moveTo>
                    <a:pt x="12" y="6"/>
                  </a:moveTo>
                  <a:cubicBezTo>
                    <a:pt x="8" y="6"/>
                    <a:pt x="7" y="9"/>
                    <a:pt x="7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9"/>
                    <a:pt x="16" y="6"/>
                    <a:pt x="12" y="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47" name="Freeform 38"/>
            <p:cNvSpPr>
              <a:spLocks/>
            </p:cNvSpPr>
            <p:nvPr/>
          </p:nvSpPr>
          <p:spPr bwMode="auto">
            <a:xfrm>
              <a:off x="11117263" y="6680200"/>
              <a:ext cx="47625" cy="61912"/>
            </a:xfrm>
            <a:custGeom>
              <a:avLst/>
              <a:gdLst>
                <a:gd name="T0" fmla="*/ 22 w 22"/>
                <a:gd name="T1" fmla="*/ 26 h 28"/>
                <a:gd name="T2" fmla="*/ 13 w 22"/>
                <a:gd name="T3" fmla="*/ 28 h 28"/>
                <a:gd name="T4" fmla="*/ 0 w 22"/>
                <a:gd name="T5" fmla="*/ 14 h 28"/>
                <a:gd name="T6" fmla="*/ 13 w 22"/>
                <a:gd name="T7" fmla="*/ 0 h 28"/>
                <a:gd name="T8" fmla="*/ 22 w 22"/>
                <a:gd name="T9" fmla="*/ 3 h 28"/>
                <a:gd name="T10" fmla="*/ 20 w 22"/>
                <a:gd name="T11" fmla="*/ 7 h 28"/>
                <a:gd name="T12" fmla="*/ 13 w 22"/>
                <a:gd name="T13" fmla="*/ 6 h 28"/>
                <a:gd name="T14" fmla="*/ 7 w 22"/>
                <a:gd name="T15" fmla="*/ 14 h 28"/>
                <a:gd name="T16" fmla="*/ 13 w 22"/>
                <a:gd name="T17" fmla="*/ 23 h 28"/>
                <a:gd name="T18" fmla="*/ 20 w 22"/>
                <a:gd name="T19" fmla="*/ 21 h 28"/>
                <a:gd name="T20" fmla="*/ 22 w 22"/>
                <a:gd name="T21" fmla="*/ 2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8">
                  <a:moveTo>
                    <a:pt x="22" y="26"/>
                  </a:moveTo>
                  <a:cubicBezTo>
                    <a:pt x="20" y="26"/>
                    <a:pt x="17" y="28"/>
                    <a:pt x="13" y="28"/>
                  </a:cubicBezTo>
                  <a:cubicBezTo>
                    <a:pt x="5" y="28"/>
                    <a:pt x="0" y="23"/>
                    <a:pt x="0" y="14"/>
                  </a:cubicBezTo>
                  <a:cubicBezTo>
                    <a:pt x="0" y="6"/>
                    <a:pt x="5" y="0"/>
                    <a:pt x="13" y="0"/>
                  </a:cubicBezTo>
                  <a:cubicBezTo>
                    <a:pt x="16" y="0"/>
                    <a:pt x="19" y="1"/>
                    <a:pt x="22" y="3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18" y="6"/>
                    <a:pt x="15" y="6"/>
                    <a:pt x="13" y="6"/>
                  </a:cubicBezTo>
                  <a:cubicBezTo>
                    <a:pt x="10" y="6"/>
                    <a:pt x="7" y="8"/>
                    <a:pt x="7" y="14"/>
                  </a:cubicBezTo>
                  <a:cubicBezTo>
                    <a:pt x="7" y="20"/>
                    <a:pt x="9" y="23"/>
                    <a:pt x="13" y="23"/>
                  </a:cubicBezTo>
                  <a:cubicBezTo>
                    <a:pt x="16" y="23"/>
                    <a:pt x="19" y="22"/>
                    <a:pt x="20" y="21"/>
                  </a:cubicBezTo>
                  <a:lnTo>
                    <a:pt x="22" y="2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11174413" y="6657975"/>
              <a:ext cx="52388" cy="80962"/>
            </a:xfrm>
            <a:custGeom>
              <a:avLst/>
              <a:gdLst>
                <a:gd name="T0" fmla="*/ 0 w 24"/>
                <a:gd name="T1" fmla="*/ 37 h 37"/>
                <a:gd name="T2" fmla="*/ 0 w 24"/>
                <a:gd name="T3" fmla="*/ 0 h 37"/>
                <a:gd name="T4" fmla="*/ 7 w 24"/>
                <a:gd name="T5" fmla="*/ 0 h 37"/>
                <a:gd name="T6" fmla="*/ 7 w 24"/>
                <a:gd name="T7" fmla="*/ 10 h 37"/>
                <a:gd name="T8" fmla="*/ 7 w 24"/>
                <a:gd name="T9" fmla="*/ 14 h 37"/>
                <a:gd name="T10" fmla="*/ 14 w 24"/>
                <a:gd name="T11" fmla="*/ 10 h 37"/>
                <a:gd name="T12" fmla="*/ 24 w 24"/>
                <a:gd name="T13" fmla="*/ 21 h 37"/>
                <a:gd name="T14" fmla="*/ 24 w 24"/>
                <a:gd name="T15" fmla="*/ 37 h 37"/>
                <a:gd name="T16" fmla="*/ 17 w 24"/>
                <a:gd name="T17" fmla="*/ 37 h 37"/>
                <a:gd name="T18" fmla="*/ 17 w 24"/>
                <a:gd name="T19" fmla="*/ 22 h 37"/>
                <a:gd name="T20" fmla="*/ 12 w 24"/>
                <a:gd name="T21" fmla="*/ 16 h 37"/>
                <a:gd name="T22" fmla="*/ 7 w 24"/>
                <a:gd name="T23" fmla="*/ 17 h 37"/>
                <a:gd name="T24" fmla="*/ 7 w 24"/>
                <a:gd name="T25" fmla="*/ 37 h 37"/>
                <a:gd name="T26" fmla="*/ 0 w 24"/>
                <a:gd name="T2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" h="37">
                  <a:moveTo>
                    <a:pt x="0" y="37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2"/>
                    <a:pt x="7" y="13"/>
                    <a:pt x="7" y="14"/>
                  </a:cubicBezTo>
                  <a:cubicBezTo>
                    <a:pt x="8" y="12"/>
                    <a:pt x="11" y="10"/>
                    <a:pt x="14" y="10"/>
                  </a:cubicBezTo>
                  <a:cubicBezTo>
                    <a:pt x="22" y="10"/>
                    <a:pt x="24" y="14"/>
                    <a:pt x="24" y="21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18"/>
                    <a:pt x="15" y="16"/>
                    <a:pt x="12" y="16"/>
                  </a:cubicBezTo>
                  <a:cubicBezTo>
                    <a:pt x="10" y="16"/>
                    <a:pt x="9" y="17"/>
                    <a:pt x="7" y="17"/>
                  </a:cubicBezTo>
                  <a:cubicBezTo>
                    <a:pt x="7" y="37"/>
                    <a:pt x="7" y="37"/>
                    <a:pt x="7" y="37"/>
                  </a:cubicBezTo>
                  <a:lnTo>
                    <a:pt x="0" y="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11236325" y="6680200"/>
              <a:ext cx="53975" cy="61912"/>
            </a:xfrm>
            <a:custGeom>
              <a:avLst/>
              <a:gdLst>
                <a:gd name="T0" fmla="*/ 25 w 25"/>
                <a:gd name="T1" fmla="*/ 14 h 28"/>
                <a:gd name="T2" fmla="*/ 13 w 25"/>
                <a:gd name="T3" fmla="*/ 28 h 28"/>
                <a:gd name="T4" fmla="*/ 0 w 25"/>
                <a:gd name="T5" fmla="*/ 14 h 28"/>
                <a:gd name="T6" fmla="*/ 13 w 25"/>
                <a:gd name="T7" fmla="*/ 0 h 28"/>
                <a:gd name="T8" fmla="*/ 25 w 25"/>
                <a:gd name="T9" fmla="*/ 14 h 28"/>
                <a:gd name="T10" fmla="*/ 18 w 25"/>
                <a:gd name="T11" fmla="*/ 14 h 28"/>
                <a:gd name="T12" fmla="*/ 13 w 25"/>
                <a:gd name="T13" fmla="*/ 6 h 28"/>
                <a:gd name="T14" fmla="*/ 8 w 25"/>
                <a:gd name="T15" fmla="*/ 14 h 28"/>
                <a:gd name="T16" fmla="*/ 13 w 25"/>
                <a:gd name="T17" fmla="*/ 23 h 28"/>
                <a:gd name="T18" fmla="*/ 18 w 25"/>
                <a:gd name="T19" fmla="*/ 1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" h="28">
                  <a:moveTo>
                    <a:pt x="25" y="14"/>
                  </a:moveTo>
                  <a:cubicBezTo>
                    <a:pt x="25" y="23"/>
                    <a:pt x="21" y="28"/>
                    <a:pt x="13" y="28"/>
                  </a:cubicBezTo>
                  <a:cubicBezTo>
                    <a:pt x="5" y="28"/>
                    <a:pt x="0" y="23"/>
                    <a:pt x="0" y="14"/>
                  </a:cubicBezTo>
                  <a:cubicBezTo>
                    <a:pt x="0" y="6"/>
                    <a:pt x="5" y="0"/>
                    <a:pt x="13" y="0"/>
                  </a:cubicBezTo>
                  <a:cubicBezTo>
                    <a:pt x="21" y="0"/>
                    <a:pt x="25" y="6"/>
                    <a:pt x="25" y="14"/>
                  </a:cubicBezTo>
                  <a:close/>
                  <a:moveTo>
                    <a:pt x="18" y="14"/>
                  </a:moveTo>
                  <a:cubicBezTo>
                    <a:pt x="18" y="8"/>
                    <a:pt x="16" y="6"/>
                    <a:pt x="13" y="6"/>
                  </a:cubicBezTo>
                  <a:cubicBezTo>
                    <a:pt x="10" y="6"/>
                    <a:pt x="8" y="8"/>
                    <a:pt x="8" y="14"/>
                  </a:cubicBezTo>
                  <a:cubicBezTo>
                    <a:pt x="8" y="20"/>
                    <a:pt x="9" y="23"/>
                    <a:pt x="13" y="23"/>
                  </a:cubicBezTo>
                  <a:cubicBezTo>
                    <a:pt x="16" y="23"/>
                    <a:pt x="18" y="20"/>
                    <a:pt x="18" y="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11301413" y="6680200"/>
              <a:ext cx="39688" cy="61912"/>
            </a:xfrm>
            <a:custGeom>
              <a:avLst/>
              <a:gdLst>
                <a:gd name="T0" fmla="*/ 7 w 18"/>
                <a:gd name="T1" fmla="*/ 8 h 28"/>
                <a:gd name="T2" fmla="*/ 18 w 18"/>
                <a:gd name="T3" fmla="*/ 19 h 28"/>
                <a:gd name="T4" fmla="*/ 8 w 18"/>
                <a:gd name="T5" fmla="*/ 28 h 28"/>
                <a:gd name="T6" fmla="*/ 0 w 18"/>
                <a:gd name="T7" fmla="*/ 26 h 28"/>
                <a:gd name="T8" fmla="*/ 1 w 18"/>
                <a:gd name="T9" fmla="*/ 21 h 28"/>
                <a:gd name="T10" fmla="*/ 7 w 18"/>
                <a:gd name="T11" fmla="*/ 23 h 28"/>
                <a:gd name="T12" fmla="*/ 11 w 18"/>
                <a:gd name="T13" fmla="*/ 20 h 28"/>
                <a:gd name="T14" fmla="*/ 0 w 18"/>
                <a:gd name="T15" fmla="*/ 8 h 28"/>
                <a:gd name="T16" fmla="*/ 10 w 18"/>
                <a:gd name="T17" fmla="*/ 0 h 28"/>
                <a:gd name="T18" fmla="*/ 18 w 18"/>
                <a:gd name="T19" fmla="*/ 2 h 28"/>
                <a:gd name="T20" fmla="*/ 17 w 18"/>
                <a:gd name="T21" fmla="*/ 7 h 28"/>
                <a:gd name="T22" fmla="*/ 10 w 18"/>
                <a:gd name="T23" fmla="*/ 6 h 28"/>
                <a:gd name="T24" fmla="*/ 7 w 18"/>
                <a:gd name="T25" fmla="*/ 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28">
                  <a:moveTo>
                    <a:pt x="7" y="8"/>
                  </a:moveTo>
                  <a:cubicBezTo>
                    <a:pt x="7" y="12"/>
                    <a:pt x="18" y="11"/>
                    <a:pt x="18" y="19"/>
                  </a:cubicBezTo>
                  <a:cubicBezTo>
                    <a:pt x="18" y="24"/>
                    <a:pt x="14" y="28"/>
                    <a:pt x="8" y="28"/>
                  </a:cubicBezTo>
                  <a:cubicBezTo>
                    <a:pt x="4" y="28"/>
                    <a:pt x="1" y="27"/>
                    <a:pt x="0" y="26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2" y="22"/>
                    <a:pt x="5" y="23"/>
                    <a:pt x="7" y="23"/>
                  </a:cubicBezTo>
                  <a:cubicBezTo>
                    <a:pt x="10" y="23"/>
                    <a:pt x="11" y="22"/>
                    <a:pt x="11" y="20"/>
                  </a:cubicBezTo>
                  <a:cubicBezTo>
                    <a:pt x="11" y="15"/>
                    <a:pt x="0" y="17"/>
                    <a:pt x="0" y="8"/>
                  </a:cubicBezTo>
                  <a:cubicBezTo>
                    <a:pt x="0" y="4"/>
                    <a:pt x="3" y="0"/>
                    <a:pt x="10" y="0"/>
                  </a:cubicBezTo>
                  <a:cubicBezTo>
                    <a:pt x="13" y="0"/>
                    <a:pt x="16" y="1"/>
                    <a:pt x="18" y="2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5" y="6"/>
                    <a:pt x="13" y="6"/>
                    <a:pt x="10" y="6"/>
                  </a:cubicBezTo>
                  <a:cubicBezTo>
                    <a:pt x="8" y="6"/>
                    <a:pt x="7" y="6"/>
                    <a:pt x="7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11380788" y="6659563"/>
              <a:ext cx="60325" cy="79375"/>
            </a:xfrm>
            <a:custGeom>
              <a:avLst/>
              <a:gdLst>
                <a:gd name="T0" fmla="*/ 28 w 38"/>
                <a:gd name="T1" fmla="*/ 50 h 50"/>
                <a:gd name="T2" fmla="*/ 28 w 38"/>
                <a:gd name="T3" fmla="*/ 30 h 50"/>
                <a:gd name="T4" fmla="*/ 10 w 38"/>
                <a:gd name="T5" fmla="*/ 30 h 50"/>
                <a:gd name="T6" fmla="*/ 10 w 38"/>
                <a:gd name="T7" fmla="*/ 50 h 50"/>
                <a:gd name="T8" fmla="*/ 0 w 38"/>
                <a:gd name="T9" fmla="*/ 50 h 50"/>
                <a:gd name="T10" fmla="*/ 0 w 38"/>
                <a:gd name="T11" fmla="*/ 0 h 50"/>
                <a:gd name="T12" fmla="*/ 10 w 38"/>
                <a:gd name="T13" fmla="*/ 0 h 50"/>
                <a:gd name="T14" fmla="*/ 10 w 38"/>
                <a:gd name="T15" fmla="*/ 21 h 50"/>
                <a:gd name="T16" fmla="*/ 28 w 38"/>
                <a:gd name="T17" fmla="*/ 21 h 50"/>
                <a:gd name="T18" fmla="*/ 28 w 38"/>
                <a:gd name="T19" fmla="*/ 0 h 50"/>
                <a:gd name="T20" fmla="*/ 38 w 38"/>
                <a:gd name="T21" fmla="*/ 0 h 50"/>
                <a:gd name="T22" fmla="*/ 38 w 38"/>
                <a:gd name="T23" fmla="*/ 50 h 50"/>
                <a:gd name="T24" fmla="*/ 28 w 38"/>
                <a:gd name="T25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" h="50">
                  <a:moveTo>
                    <a:pt x="28" y="50"/>
                  </a:moveTo>
                  <a:lnTo>
                    <a:pt x="28" y="30"/>
                  </a:lnTo>
                  <a:lnTo>
                    <a:pt x="10" y="30"/>
                  </a:lnTo>
                  <a:lnTo>
                    <a:pt x="10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0" y="21"/>
                  </a:lnTo>
                  <a:lnTo>
                    <a:pt x="28" y="21"/>
                  </a:lnTo>
                  <a:lnTo>
                    <a:pt x="28" y="0"/>
                  </a:lnTo>
                  <a:lnTo>
                    <a:pt x="38" y="0"/>
                  </a:lnTo>
                  <a:lnTo>
                    <a:pt x="38" y="50"/>
                  </a:lnTo>
                  <a:lnTo>
                    <a:pt x="28" y="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52" name="Freeform 43"/>
            <p:cNvSpPr>
              <a:spLocks/>
            </p:cNvSpPr>
            <p:nvPr/>
          </p:nvSpPr>
          <p:spPr bwMode="auto">
            <a:xfrm>
              <a:off x="11455400" y="6681788"/>
              <a:ext cx="50800" cy="60325"/>
            </a:xfrm>
            <a:custGeom>
              <a:avLst/>
              <a:gdLst>
                <a:gd name="T0" fmla="*/ 19 w 23"/>
                <a:gd name="T1" fmla="*/ 26 h 27"/>
                <a:gd name="T2" fmla="*/ 18 w 23"/>
                <a:gd name="T3" fmla="*/ 23 h 27"/>
                <a:gd name="T4" fmla="*/ 9 w 23"/>
                <a:gd name="T5" fmla="*/ 27 h 27"/>
                <a:gd name="T6" fmla="*/ 0 w 23"/>
                <a:gd name="T7" fmla="*/ 16 h 27"/>
                <a:gd name="T8" fmla="*/ 0 w 23"/>
                <a:gd name="T9" fmla="*/ 0 h 27"/>
                <a:gd name="T10" fmla="*/ 7 w 23"/>
                <a:gd name="T11" fmla="*/ 0 h 27"/>
                <a:gd name="T12" fmla="*/ 7 w 23"/>
                <a:gd name="T13" fmla="*/ 16 h 27"/>
                <a:gd name="T14" fmla="*/ 11 w 23"/>
                <a:gd name="T15" fmla="*/ 22 h 27"/>
                <a:gd name="T16" fmla="*/ 16 w 23"/>
                <a:gd name="T17" fmla="*/ 20 h 27"/>
                <a:gd name="T18" fmla="*/ 16 w 23"/>
                <a:gd name="T19" fmla="*/ 0 h 27"/>
                <a:gd name="T20" fmla="*/ 23 w 23"/>
                <a:gd name="T21" fmla="*/ 0 h 27"/>
                <a:gd name="T22" fmla="*/ 23 w 23"/>
                <a:gd name="T23" fmla="*/ 26 h 27"/>
                <a:gd name="T24" fmla="*/ 19 w 23"/>
                <a:gd name="T25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" h="27">
                  <a:moveTo>
                    <a:pt x="19" y="26"/>
                  </a:moveTo>
                  <a:cubicBezTo>
                    <a:pt x="18" y="23"/>
                    <a:pt x="18" y="23"/>
                    <a:pt x="18" y="23"/>
                  </a:cubicBezTo>
                  <a:cubicBezTo>
                    <a:pt x="16" y="25"/>
                    <a:pt x="13" y="27"/>
                    <a:pt x="9" y="27"/>
                  </a:cubicBezTo>
                  <a:cubicBezTo>
                    <a:pt x="3" y="27"/>
                    <a:pt x="0" y="23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7" y="20"/>
                    <a:pt x="8" y="22"/>
                    <a:pt x="11" y="22"/>
                  </a:cubicBezTo>
                  <a:cubicBezTo>
                    <a:pt x="13" y="22"/>
                    <a:pt x="15" y="21"/>
                    <a:pt x="16" y="2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26"/>
                    <a:pt x="23" y="26"/>
                    <a:pt x="23" y="26"/>
                  </a:cubicBezTo>
                  <a:lnTo>
                    <a:pt x="19" y="2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11520488" y="6680200"/>
              <a:ext cx="87313" cy="58737"/>
            </a:xfrm>
            <a:custGeom>
              <a:avLst/>
              <a:gdLst>
                <a:gd name="T0" fmla="*/ 23 w 40"/>
                <a:gd name="T1" fmla="*/ 11 h 27"/>
                <a:gd name="T2" fmla="*/ 23 w 40"/>
                <a:gd name="T3" fmla="*/ 27 h 27"/>
                <a:gd name="T4" fmla="*/ 16 w 40"/>
                <a:gd name="T5" fmla="*/ 27 h 27"/>
                <a:gd name="T6" fmla="*/ 16 w 40"/>
                <a:gd name="T7" fmla="*/ 12 h 27"/>
                <a:gd name="T8" fmla="*/ 12 w 40"/>
                <a:gd name="T9" fmla="*/ 6 h 27"/>
                <a:gd name="T10" fmla="*/ 7 w 40"/>
                <a:gd name="T11" fmla="*/ 7 h 27"/>
                <a:gd name="T12" fmla="*/ 7 w 40"/>
                <a:gd name="T13" fmla="*/ 27 h 27"/>
                <a:gd name="T14" fmla="*/ 0 w 40"/>
                <a:gd name="T15" fmla="*/ 27 h 27"/>
                <a:gd name="T16" fmla="*/ 0 w 40"/>
                <a:gd name="T17" fmla="*/ 1 h 27"/>
                <a:gd name="T18" fmla="*/ 5 w 40"/>
                <a:gd name="T19" fmla="*/ 1 h 27"/>
                <a:gd name="T20" fmla="*/ 6 w 40"/>
                <a:gd name="T21" fmla="*/ 4 h 27"/>
                <a:gd name="T22" fmla="*/ 14 w 40"/>
                <a:gd name="T23" fmla="*/ 0 h 27"/>
                <a:gd name="T24" fmla="*/ 22 w 40"/>
                <a:gd name="T25" fmla="*/ 4 h 27"/>
                <a:gd name="T26" fmla="*/ 30 w 40"/>
                <a:gd name="T27" fmla="*/ 0 h 27"/>
                <a:gd name="T28" fmla="*/ 40 w 40"/>
                <a:gd name="T29" fmla="*/ 11 h 27"/>
                <a:gd name="T30" fmla="*/ 40 w 40"/>
                <a:gd name="T31" fmla="*/ 27 h 27"/>
                <a:gd name="T32" fmla="*/ 33 w 40"/>
                <a:gd name="T33" fmla="*/ 27 h 27"/>
                <a:gd name="T34" fmla="*/ 33 w 40"/>
                <a:gd name="T35" fmla="*/ 12 h 27"/>
                <a:gd name="T36" fmla="*/ 28 w 40"/>
                <a:gd name="T37" fmla="*/ 6 h 27"/>
                <a:gd name="T38" fmla="*/ 23 w 40"/>
                <a:gd name="T39" fmla="*/ 7 h 27"/>
                <a:gd name="T40" fmla="*/ 23 w 40"/>
                <a:gd name="T41" fmla="*/ 1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" h="27">
                  <a:moveTo>
                    <a:pt x="23" y="11"/>
                  </a:moveTo>
                  <a:cubicBezTo>
                    <a:pt x="23" y="27"/>
                    <a:pt x="23" y="27"/>
                    <a:pt x="23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8"/>
                    <a:pt x="15" y="6"/>
                    <a:pt x="12" y="6"/>
                  </a:cubicBezTo>
                  <a:cubicBezTo>
                    <a:pt x="10" y="6"/>
                    <a:pt x="8" y="7"/>
                    <a:pt x="7" y="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7" y="2"/>
                    <a:pt x="10" y="0"/>
                    <a:pt x="14" y="0"/>
                  </a:cubicBezTo>
                  <a:cubicBezTo>
                    <a:pt x="18" y="0"/>
                    <a:pt x="21" y="2"/>
                    <a:pt x="22" y="4"/>
                  </a:cubicBezTo>
                  <a:cubicBezTo>
                    <a:pt x="24" y="2"/>
                    <a:pt x="26" y="0"/>
                    <a:pt x="30" y="0"/>
                  </a:cubicBezTo>
                  <a:cubicBezTo>
                    <a:pt x="37" y="0"/>
                    <a:pt x="40" y="4"/>
                    <a:pt x="40" y="11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33" y="12"/>
                    <a:pt x="33" y="12"/>
                    <a:pt x="33" y="12"/>
                  </a:cubicBezTo>
                  <a:cubicBezTo>
                    <a:pt x="33" y="8"/>
                    <a:pt x="31" y="6"/>
                    <a:pt x="28" y="6"/>
                  </a:cubicBezTo>
                  <a:cubicBezTo>
                    <a:pt x="26" y="6"/>
                    <a:pt x="24" y="7"/>
                    <a:pt x="23" y="7"/>
                  </a:cubicBezTo>
                  <a:cubicBezTo>
                    <a:pt x="23" y="9"/>
                    <a:pt x="23" y="10"/>
                    <a:pt x="23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54" name="Freeform 45"/>
            <p:cNvSpPr>
              <a:spLocks noEditPoints="1"/>
            </p:cNvSpPr>
            <p:nvPr/>
          </p:nvSpPr>
          <p:spPr bwMode="auto">
            <a:xfrm>
              <a:off x="11617325" y="6680200"/>
              <a:ext cx="47625" cy="61912"/>
            </a:xfrm>
            <a:custGeom>
              <a:avLst/>
              <a:gdLst>
                <a:gd name="T0" fmla="*/ 18 w 22"/>
                <a:gd name="T1" fmla="*/ 27 h 28"/>
                <a:gd name="T2" fmla="*/ 17 w 22"/>
                <a:gd name="T3" fmla="*/ 24 h 28"/>
                <a:gd name="T4" fmla="*/ 9 w 22"/>
                <a:gd name="T5" fmla="*/ 28 h 28"/>
                <a:gd name="T6" fmla="*/ 0 w 22"/>
                <a:gd name="T7" fmla="*/ 19 h 28"/>
                <a:gd name="T8" fmla="*/ 10 w 22"/>
                <a:gd name="T9" fmla="*/ 12 h 28"/>
                <a:gd name="T10" fmla="*/ 16 w 22"/>
                <a:gd name="T11" fmla="*/ 12 h 28"/>
                <a:gd name="T12" fmla="*/ 16 w 22"/>
                <a:gd name="T13" fmla="*/ 10 h 28"/>
                <a:gd name="T14" fmla="*/ 11 w 22"/>
                <a:gd name="T15" fmla="*/ 6 h 28"/>
                <a:gd name="T16" fmla="*/ 3 w 22"/>
                <a:gd name="T17" fmla="*/ 8 h 28"/>
                <a:gd name="T18" fmla="*/ 1 w 22"/>
                <a:gd name="T19" fmla="*/ 3 h 28"/>
                <a:gd name="T20" fmla="*/ 12 w 22"/>
                <a:gd name="T21" fmla="*/ 0 h 28"/>
                <a:gd name="T22" fmla="*/ 22 w 22"/>
                <a:gd name="T23" fmla="*/ 11 h 28"/>
                <a:gd name="T24" fmla="*/ 22 w 22"/>
                <a:gd name="T25" fmla="*/ 27 h 28"/>
                <a:gd name="T26" fmla="*/ 18 w 22"/>
                <a:gd name="T27" fmla="*/ 27 h 28"/>
                <a:gd name="T28" fmla="*/ 16 w 22"/>
                <a:gd name="T29" fmla="*/ 16 h 28"/>
                <a:gd name="T30" fmla="*/ 11 w 22"/>
                <a:gd name="T31" fmla="*/ 16 h 28"/>
                <a:gd name="T32" fmla="*/ 7 w 22"/>
                <a:gd name="T33" fmla="*/ 19 h 28"/>
                <a:gd name="T34" fmla="*/ 11 w 22"/>
                <a:gd name="T35" fmla="*/ 23 h 28"/>
                <a:gd name="T36" fmla="*/ 16 w 22"/>
                <a:gd name="T37" fmla="*/ 21 h 28"/>
                <a:gd name="T38" fmla="*/ 16 w 22"/>
                <a:gd name="T39" fmla="*/ 1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2" h="28">
                  <a:moveTo>
                    <a:pt x="18" y="27"/>
                  </a:moveTo>
                  <a:cubicBezTo>
                    <a:pt x="17" y="24"/>
                    <a:pt x="17" y="24"/>
                    <a:pt x="17" y="24"/>
                  </a:cubicBezTo>
                  <a:cubicBezTo>
                    <a:pt x="15" y="26"/>
                    <a:pt x="13" y="28"/>
                    <a:pt x="9" y="28"/>
                  </a:cubicBezTo>
                  <a:cubicBezTo>
                    <a:pt x="4" y="28"/>
                    <a:pt x="0" y="25"/>
                    <a:pt x="0" y="19"/>
                  </a:cubicBezTo>
                  <a:cubicBezTo>
                    <a:pt x="0" y="15"/>
                    <a:pt x="4" y="12"/>
                    <a:pt x="10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7"/>
                    <a:pt x="14" y="6"/>
                    <a:pt x="11" y="6"/>
                  </a:cubicBezTo>
                  <a:cubicBezTo>
                    <a:pt x="8" y="6"/>
                    <a:pt x="5" y="7"/>
                    <a:pt x="3" y="8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4" y="2"/>
                    <a:pt x="8" y="0"/>
                    <a:pt x="12" y="0"/>
                  </a:cubicBezTo>
                  <a:cubicBezTo>
                    <a:pt x="19" y="0"/>
                    <a:pt x="22" y="4"/>
                    <a:pt x="22" y="11"/>
                  </a:cubicBezTo>
                  <a:cubicBezTo>
                    <a:pt x="22" y="27"/>
                    <a:pt x="22" y="27"/>
                    <a:pt x="22" y="27"/>
                  </a:cubicBezTo>
                  <a:lnTo>
                    <a:pt x="18" y="27"/>
                  </a:lnTo>
                  <a:close/>
                  <a:moveTo>
                    <a:pt x="16" y="16"/>
                  </a:moveTo>
                  <a:cubicBezTo>
                    <a:pt x="11" y="16"/>
                    <a:pt x="11" y="16"/>
                    <a:pt x="11" y="16"/>
                  </a:cubicBezTo>
                  <a:cubicBezTo>
                    <a:pt x="8" y="16"/>
                    <a:pt x="7" y="17"/>
                    <a:pt x="7" y="19"/>
                  </a:cubicBezTo>
                  <a:cubicBezTo>
                    <a:pt x="7" y="22"/>
                    <a:pt x="8" y="23"/>
                    <a:pt x="11" y="23"/>
                  </a:cubicBezTo>
                  <a:cubicBezTo>
                    <a:pt x="13" y="23"/>
                    <a:pt x="14" y="22"/>
                    <a:pt x="16" y="2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55" name="Freeform 46"/>
            <p:cNvSpPr>
              <a:spLocks/>
            </p:cNvSpPr>
            <p:nvPr/>
          </p:nvSpPr>
          <p:spPr bwMode="auto">
            <a:xfrm>
              <a:off x="11679238" y="6680200"/>
              <a:ext cx="52388" cy="58737"/>
            </a:xfrm>
            <a:custGeom>
              <a:avLst/>
              <a:gdLst>
                <a:gd name="T0" fmla="*/ 17 w 24"/>
                <a:gd name="T1" fmla="*/ 27 h 27"/>
                <a:gd name="T2" fmla="*/ 17 w 24"/>
                <a:gd name="T3" fmla="*/ 12 h 27"/>
                <a:gd name="T4" fmla="*/ 12 w 24"/>
                <a:gd name="T5" fmla="*/ 6 h 27"/>
                <a:gd name="T6" fmla="*/ 8 w 24"/>
                <a:gd name="T7" fmla="*/ 7 h 27"/>
                <a:gd name="T8" fmla="*/ 8 w 24"/>
                <a:gd name="T9" fmla="*/ 27 h 27"/>
                <a:gd name="T10" fmla="*/ 0 w 24"/>
                <a:gd name="T11" fmla="*/ 27 h 27"/>
                <a:gd name="T12" fmla="*/ 0 w 24"/>
                <a:gd name="T13" fmla="*/ 1 h 27"/>
                <a:gd name="T14" fmla="*/ 5 w 24"/>
                <a:gd name="T15" fmla="*/ 1 h 27"/>
                <a:gd name="T16" fmla="*/ 6 w 24"/>
                <a:gd name="T17" fmla="*/ 4 h 27"/>
                <a:gd name="T18" fmla="*/ 15 w 24"/>
                <a:gd name="T19" fmla="*/ 0 h 27"/>
                <a:gd name="T20" fmla="*/ 24 w 24"/>
                <a:gd name="T21" fmla="*/ 11 h 27"/>
                <a:gd name="T22" fmla="*/ 24 w 24"/>
                <a:gd name="T23" fmla="*/ 27 h 27"/>
                <a:gd name="T24" fmla="*/ 17 w 24"/>
                <a:gd name="T2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27">
                  <a:moveTo>
                    <a:pt x="17" y="27"/>
                  </a:moveTo>
                  <a:cubicBezTo>
                    <a:pt x="17" y="12"/>
                    <a:pt x="17" y="12"/>
                    <a:pt x="17" y="12"/>
                  </a:cubicBezTo>
                  <a:cubicBezTo>
                    <a:pt x="17" y="8"/>
                    <a:pt x="15" y="6"/>
                    <a:pt x="12" y="6"/>
                  </a:cubicBezTo>
                  <a:cubicBezTo>
                    <a:pt x="10" y="6"/>
                    <a:pt x="9" y="7"/>
                    <a:pt x="8" y="7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8" y="2"/>
                    <a:pt x="11" y="0"/>
                    <a:pt x="15" y="0"/>
                  </a:cubicBezTo>
                  <a:cubicBezTo>
                    <a:pt x="21" y="0"/>
                    <a:pt x="24" y="4"/>
                    <a:pt x="24" y="11"/>
                  </a:cubicBezTo>
                  <a:cubicBezTo>
                    <a:pt x="24" y="27"/>
                    <a:pt x="24" y="27"/>
                    <a:pt x="24" y="27"/>
                  </a:cubicBezTo>
                  <a:lnTo>
                    <a:pt x="17" y="2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56" name="Freeform 47"/>
            <p:cNvSpPr>
              <a:spLocks noEditPoints="1"/>
            </p:cNvSpPr>
            <p:nvPr/>
          </p:nvSpPr>
          <p:spPr bwMode="auto">
            <a:xfrm>
              <a:off x="11742738" y="6680200"/>
              <a:ext cx="52388" cy="61912"/>
            </a:xfrm>
            <a:custGeom>
              <a:avLst/>
              <a:gdLst>
                <a:gd name="T0" fmla="*/ 24 w 24"/>
                <a:gd name="T1" fmla="*/ 14 h 28"/>
                <a:gd name="T2" fmla="*/ 12 w 24"/>
                <a:gd name="T3" fmla="*/ 28 h 28"/>
                <a:gd name="T4" fmla="*/ 0 w 24"/>
                <a:gd name="T5" fmla="*/ 14 h 28"/>
                <a:gd name="T6" fmla="*/ 12 w 24"/>
                <a:gd name="T7" fmla="*/ 0 h 28"/>
                <a:gd name="T8" fmla="*/ 24 w 24"/>
                <a:gd name="T9" fmla="*/ 14 h 28"/>
                <a:gd name="T10" fmla="*/ 17 w 24"/>
                <a:gd name="T11" fmla="*/ 14 h 28"/>
                <a:gd name="T12" fmla="*/ 12 w 24"/>
                <a:gd name="T13" fmla="*/ 6 h 28"/>
                <a:gd name="T14" fmla="*/ 7 w 24"/>
                <a:gd name="T15" fmla="*/ 14 h 28"/>
                <a:gd name="T16" fmla="*/ 12 w 24"/>
                <a:gd name="T17" fmla="*/ 23 h 28"/>
                <a:gd name="T18" fmla="*/ 17 w 24"/>
                <a:gd name="T19" fmla="*/ 1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8">
                  <a:moveTo>
                    <a:pt x="24" y="14"/>
                  </a:moveTo>
                  <a:cubicBezTo>
                    <a:pt x="24" y="23"/>
                    <a:pt x="20" y="28"/>
                    <a:pt x="12" y="28"/>
                  </a:cubicBezTo>
                  <a:cubicBezTo>
                    <a:pt x="4" y="28"/>
                    <a:pt x="0" y="23"/>
                    <a:pt x="0" y="14"/>
                  </a:cubicBezTo>
                  <a:cubicBezTo>
                    <a:pt x="0" y="6"/>
                    <a:pt x="4" y="0"/>
                    <a:pt x="12" y="0"/>
                  </a:cubicBezTo>
                  <a:cubicBezTo>
                    <a:pt x="20" y="0"/>
                    <a:pt x="24" y="6"/>
                    <a:pt x="24" y="14"/>
                  </a:cubicBezTo>
                  <a:close/>
                  <a:moveTo>
                    <a:pt x="17" y="14"/>
                  </a:moveTo>
                  <a:cubicBezTo>
                    <a:pt x="17" y="8"/>
                    <a:pt x="15" y="6"/>
                    <a:pt x="12" y="6"/>
                  </a:cubicBezTo>
                  <a:cubicBezTo>
                    <a:pt x="9" y="6"/>
                    <a:pt x="7" y="8"/>
                    <a:pt x="7" y="14"/>
                  </a:cubicBezTo>
                  <a:cubicBezTo>
                    <a:pt x="7" y="20"/>
                    <a:pt x="9" y="23"/>
                    <a:pt x="12" y="23"/>
                  </a:cubicBezTo>
                  <a:cubicBezTo>
                    <a:pt x="16" y="23"/>
                    <a:pt x="17" y="20"/>
                    <a:pt x="17" y="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11806238" y="6680200"/>
              <a:ext cx="39688" cy="61912"/>
            </a:xfrm>
            <a:custGeom>
              <a:avLst/>
              <a:gdLst>
                <a:gd name="T0" fmla="*/ 7 w 18"/>
                <a:gd name="T1" fmla="*/ 8 h 28"/>
                <a:gd name="T2" fmla="*/ 18 w 18"/>
                <a:gd name="T3" fmla="*/ 19 h 28"/>
                <a:gd name="T4" fmla="*/ 8 w 18"/>
                <a:gd name="T5" fmla="*/ 28 h 28"/>
                <a:gd name="T6" fmla="*/ 0 w 18"/>
                <a:gd name="T7" fmla="*/ 26 h 28"/>
                <a:gd name="T8" fmla="*/ 1 w 18"/>
                <a:gd name="T9" fmla="*/ 21 h 28"/>
                <a:gd name="T10" fmla="*/ 8 w 18"/>
                <a:gd name="T11" fmla="*/ 23 h 28"/>
                <a:gd name="T12" fmla="*/ 12 w 18"/>
                <a:gd name="T13" fmla="*/ 20 h 28"/>
                <a:gd name="T14" fmla="*/ 0 w 18"/>
                <a:gd name="T15" fmla="*/ 8 h 28"/>
                <a:gd name="T16" fmla="*/ 10 w 18"/>
                <a:gd name="T17" fmla="*/ 0 h 28"/>
                <a:gd name="T18" fmla="*/ 18 w 18"/>
                <a:gd name="T19" fmla="*/ 2 h 28"/>
                <a:gd name="T20" fmla="*/ 17 w 18"/>
                <a:gd name="T21" fmla="*/ 7 h 28"/>
                <a:gd name="T22" fmla="*/ 10 w 18"/>
                <a:gd name="T23" fmla="*/ 6 h 28"/>
                <a:gd name="T24" fmla="*/ 7 w 18"/>
                <a:gd name="T25" fmla="*/ 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28">
                  <a:moveTo>
                    <a:pt x="7" y="8"/>
                  </a:moveTo>
                  <a:cubicBezTo>
                    <a:pt x="7" y="12"/>
                    <a:pt x="18" y="11"/>
                    <a:pt x="18" y="19"/>
                  </a:cubicBezTo>
                  <a:cubicBezTo>
                    <a:pt x="18" y="24"/>
                    <a:pt x="15" y="28"/>
                    <a:pt x="8" y="28"/>
                  </a:cubicBezTo>
                  <a:cubicBezTo>
                    <a:pt x="5" y="28"/>
                    <a:pt x="2" y="27"/>
                    <a:pt x="0" y="26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3" y="22"/>
                    <a:pt x="5" y="23"/>
                    <a:pt x="8" y="23"/>
                  </a:cubicBezTo>
                  <a:cubicBezTo>
                    <a:pt x="10" y="23"/>
                    <a:pt x="12" y="22"/>
                    <a:pt x="12" y="20"/>
                  </a:cubicBezTo>
                  <a:cubicBezTo>
                    <a:pt x="12" y="15"/>
                    <a:pt x="0" y="17"/>
                    <a:pt x="0" y="8"/>
                  </a:cubicBezTo>
                  <a:cubicBezTo>
                    <a:pt x="0" y="4"/>
                    <a:pt x="3" y="0"/>
                    <a:pt x="10" y="0"/>
                  </a:cubicBezTo>
                  <a:cubicBezTo>
                    <a:pt x="13" y="0"/>
                    <a:pt x="16" y="1"/>
                    <a:pt x="18" y="2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5" y="6"/>
                    <a:pt x="13" y="6"/>
                    <a:pt x="10" y="6"/>
                  </a:cubicBezTo>
                  <a:cubicBezTo>
                    <a:pt x="8" y="6"/>
                    <a:pt x="7" y="6"/>
                    <a:pt x="7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</p:grpSp>
    </p:spTree>
    <p:extLst>
      <p:ext uri="{BB962C8B-B14F-4D97-AF65-F5344CB8AC3E}">
        <p14:creationId xmlns:p14="http://schemas.microsoft.com/office/powerpoint/2010/main" val="1908327376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7"/>
          <p:cNvSpPr/>
          <p:nvPr/>
        </p:nvSpPr>
        <p:spPr>
          <a:xfrm>
            <a:off x="-8219" y="15705"/>
            <a:ext cx="12200219" cy="68579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2" tIns="45718" rIns="91422" bIns="45718" rtlCol="0" anchor="ctr"/>
          <a:lstStyle/>
          <a:p>
            <a:pPr>
              <a:lnSpc>
                <a:spcPts val="3200"/>
              </a:lnSpc>
            </a:pPr>
            <a:endParaRPr lang="en-US" sz="3600" b="1" dirty="0">
              <a:solidFill>
                <a:srgbClr val="0070C0"/>
              </a:solidFill>
              <a:latin typeface="gobCL" pitchFamily="2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>
              <a:lnSpc>
                <a:spcPts val="3200"/>
              </a:lnSpc>
            </a:pPr>
            <a:endParaRPr lang="en-US" sz="3600" b="1" dirty="0">
              <a:solidFill>
                <a:srgbClr val="0070C0"/>
              </a:solidFill>
              <a:latin typeface="gobCL" pitchFamily="2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>
              <a:lnSpc>
                <a:spcPts val="3200"/>
              </a:lnSpc>
            </a:pPr>
            <a:endParaRPr lang="en-US" sz="3600" b="1" dirty="0">
              <a:solidFill>
                <a:srgbClr val="0070C0"/>
              </a:solidFill>
              <a:latin typeface="gobCL" pitchFamily="2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>
              <a:lnSpc>
                <a:spcPts val="3200"/>
              </a:lnSpc>
            </a:pPr>
            <a:endParaRPr lang="en-US" sz="3600" b="1" dirty="0">
              <a:solidFill>
                <a:srgbClr val="0070C0"/>
              </a:solidFill>
              <a:latin typeface="gobCL" pitchFamily="2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>
              <a:lnSpc>
                <a:spcPts val="3200"/>
              </a:lnSpc>
            </a:pPr>
            <a:endParaRPr lang="en-US" sz="3600" b="1" dirty="0">
              <a:solidFill>
                <a:srgbClr val="0070C0"/>
              </a:solidFill>
              <a:latin typeface="gobCL" pitchFamily="2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>
              <a:lnSpc>
                <a:spcPts val="3200"/>
              </a:lnSpc>
            </a:pPr>
            <a:endParaRPr lang="en-US" sz="3600" b="1" dirty="0">
              <a:solidFill>
                <a:srgbClr val="0070C0"/>
              </a:solidFill>
              <a:latin typeface="gobCL" pitchFamily="2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>
              <a:lnSpc>
                <a:spcPts val="3200"/>
              </a:lnSpc>
            </a:pPr>
            <a:endParaRPr lang="en-US" sz="3600" b="1" dirty="0">
              <a:solidFill>
                <a:srgbClr val="0070C0"/>
              </a:solidFill>
              <a:latin typeface="gobCL" pitchFamily="2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>
              <a:lnSpc>
                <a:spcPts val="3200"/>
              </a:lnSpc>
            </a:pPr>
            <a:endParaRPr lang="en-US" sz="3600" b="1" dirty="0">
              <a:solidFill>
                <a:srgbClr val="0070C0"/>
              </a:solidFill>
              <a:latin typeface="gobCL" pitchFamily="2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>
              <a:lnSpc>
                <a:spcPts val="3200"/>
              </a:lnSpc>
            </a:pPr>
            <a:endParaRPr lang="en-US" sz="3600" b="1" dirty="0">
              <a:solidFill>
                <a:srgbClr val="0070C0"/>
              </a:solidFill>
              <a:latin typeface="gobCL" pitchFamily="2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>
              <a:lnSpc>
                <a:spcPts val="3200"/>
              </a:lnSpc>
            </a:pPr>
            <a:endParaRPr lang="en-US" sz="3600" b="1" dirty="0">
              <a:solidFill>
                <a:srgbClr val="0070C0"/>
              </a:solidFill>
              <a:latin typeface="gobCL" pitchFamily="2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>
              <a:lnSpc>
                <a:spcPts val="3200"/>
              </a:lnSpc>
            </a:pPr>
            <a:endParaRPr lang="en-US" sz="3600" b="1" dirty="0">
              <a:solidFill>
                <a:srgbClr val="0070C0"/>
              </a:solidFill>
              <a:latin typeface="gobCL" pitchFamily="2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>
              <a:lnSpc>
                <a:spcPts val="3200"/>
              </a:lnSpc>
            </a:pPr>
            <a:endParaRPr lang="en-US" sz="3600" b="1" dirty="0">
              <a:solidFill>
                <a:srgbClr val="0070C0"/>
              </a:solidFill>
              <a:latin typeface="gobCL" pitchFamily="2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>
              <a:lnSpc>
                <a:spcPts val="3200"/>
              </a:lnSpc>
            </a:pPr>
            <a:endParaRPr lang="en-US" sz="3600" b="1" dirty="0">
              <a:solidFill>
                <a:srgbClr val="0070C0"/>
              </a:solidFill>
              <a:latin typeface="gobCL" pitchFamily="2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>
              <a:lnSpc>
                <a:spcPts val="3200"/>
              </a:lnSpc>
            </a:pPr>
            <a:endParaRPr lang="en-US" sz="3600" b="1" dirty="0">
              <a:solidFill>
                <a:srgbClr val="0070C0"/>
              </a:solidFill>
              <a:latin typeface="gobCL" pitchFamily="2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>
              <a:lnSpc>
                <a:spcPts val="3200"/>
              </a:lnSpc>
            </a:pPr>
            <a:r>
              <a:rPr lang="en-US" sz="3600" b="1" dirty="0">
                <a:solidFill>
                  <a:srgbClr val="0070C0"/>
                </a:solidFill>
                <a:latin typeface="gobCL" pitchFamily="2" charset="0"/>
                <a:ea typeface="Lato Heavy" panose="020F0502020204030203" pitchFamily="34" charset="0"/>
                <a:cs typeface="Lato Heavy" panose="020F0502020204030203" pitchFamily="34" charset="0"/>
              </a:rPr>
              <a:t>	</a:t>
            </a:r>
          </a:p>
        </p:txBody>
      </p:sp>
      <p:sp>
        <p:nvSpPr>
          <p:cNvPr id="1026" name="AutoShape 2" descr="Resultado de imagen para imagenes Casa Nacional Hospital Calvo Mackenna"/>
          <p:cNvSpPr>
            <a:spLocks noChangeAspect="1" noChangeArrowheads="1"/>
          </p:cNvSpPr>
          <p:nvPr/>
        </p:nvSpPr>
        <p:spPr bwMode="auto">
          <a:xfrm>
            <a:off x="84667" y="-144463"/>
            <a:ext cx="4064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s-CL" sz="1800" dirty="0">
              <a:solidFill>
                <a:prstClr val="black"/>
              </a:solidFill>
            </a:endParaRPr>
          </a:p>
        </p:txBody>
      </p:sp>
      <p:sp>
        <p:nvSpPr>
          <p:cNvPr id="7" name="Rectángulo 39"/>
          <p:cNvSpPr/>
          <p:nvPr/>
        </p:nvSpPr>
        <p:spPr>
          <a:xfrm>
            <a:off x="491067" y="1517050"/>
            <a:ext cx="10808758" cy="3416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L" sz="2400" b="1" dirty="0">
                <a:solidFill>
                  <a:schemeClr val="bg1"/>
                </a:solidFill>
              </a:rPr>
              <a:t>Lo que cada persona realiza, como ejercicio y práctica de autocuidado, debe considerar sus entornos y vínculos, desde la lógica de las responsabilidades personales y los cuidados mutuos, bajo enfoque de interdependencias sociales.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s-CL" sz="2400" b="1" dirty="0">
              <a:solidFill>
                <a:schemeClr val="bg1"/>
              </a:solidFill>
            </a:endParaRPr>
          </a:p>
          <a:p>
            <a:pPr algn="just"/>
            <a:r>
              <a:rPr lang="es-CL" sz="2400" b="1" dirty="0">
                <a:solidFill>
                  <a:schemeClr val="bg1"/>
                </a:solidFill>
              </a:rPr>
              <a:t>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CL" sz="2400" b="1" dirty="0">
                <a:solidFill>
                  <a:schemeClr val="bg1"/>
                </a:solidFill>
              </a:rPr>
              <a:t>Se asume la existencia de</a:t>
            </a:r>
            <a:r>
              <a:rPr lang="es-ES" sz="2400" b="1" dirty="0">
                <a:solidFill>
                  <a:schemeClr val="bg1"/>
                </a:solidFill>
              </a:rPr>
              <a:t> recursos internos y de capacidades resilientes de los cuales se dispone y pueden desplegarse en tiempos de crisis, para prevenir </a:t>
            </a:r>
            <a:r>
              <a:rPr lang="es-ES" sz="2400" b="1" dirty="0" err="1">
                <a:solidFill>
                  <a:schemeClr val="bg1"/>
                </a:solidFill>
              </a:rPr>
              <a:t>burn-out</a:t>
            </a:r>
            <a:r>
              <a:rPr lang="es-ES" sz="2400" b="1" dirty="0">
                <a:solidFill>
                  <a:schemeClr val="bg1"/>
                </a:solidFill>
              </a:rPr>
              <a:t> , resolver  trastornos por estrés y  fomentar mayor bienestar.</a:t>
            </a:r>
            <a:endParaRPr lang="es-CL" sz="2400" b="1" dirty="0">
              <a:solidFill>
                <a:schemeClr val="bg1"/>
              </a:solidFill>
            </a:endParaRPr>
          </a:p>
          <a:p>
            <a:pPr algn="just"/>
            <a:endParaRPr lang="es-CL" sz="2400" b="1" dirty="0">
              <a:solidFill>
                <a:schemeClr val="bg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3935187" y="559063"/>
            <a:ext cx="3916479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s-CL" sz="4000" dirty="0">
                <a:solidFill>
                  <a:schemeClr val="bg1"/>
                </a:solidFill>
              </a:rPr>
              <a:t>CONTEXTO</a:t>
            </a:r>
            <a:endParaRPr lang="es-ES_tradnl" sz="4000" dirty="0">
              <a:solidFill>
                <a:schemeClr val="bg1"/>
              </a:solidFill>
            </a:endParaRPr>
          </a:p>
        </p:txBody>
      </p:sp>
      <p:grpSp>
        <p:nvGrpSpPr>
          <p:cNvPr id="12" name="11 Grupo"/>
          <p:cNvGrpSpPr/>
          <p:nvPr/>
        </p:nvGrpSpPr>
        <p:grpSpPr>
          <a:xfrm>
            <a:off x="10783888" y="6059488"/>
            <a:ext cx="1101725" cy="704850"/>
            <a:chOff x="10783888" y="6059488"/>
            <a:chExt cx="1101725" cy="704850"/>
          </a:xfrm>
        </p:grpSpPr>
        <p:sp>
          <p:nvSpPr>
            <p:cNvPr id="13" name="Rectangle 5"/>
            <p:cNvSpPr>
              <a:spLocks noChangeArrowheads="1"/>
            </p:cNvSpPr>
            <p:nvPr/>
          </p:nvSpPr>
          <p:spPr bwMode="auto">
            <a:xfrm>
              <a:off x="10788650" y="6059488"/>
              <a:ext cx="401638" cy="98425"/>
            </a:xfrm>
            <a:prstGeom prst="rect">
              <a:avLst/>
            </a:prstGeom>
            <a:solidFill>
              <a:srgbClr val="0063A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4" name="Rectangle 6"/>
            <p:cNvSpPr>
              <a:spLocks noChangeArrowheads="1"/>
            </p:cNvSpPr>
            <p:nvPr/>
          </p:nvSpPr>
          <p:spPr bwMode="auto">
            <a:xfrm>
              <a:off x="11190288" y="6059488"/>
              <a:ext cx="496888" cy="98425"/>
            </a:xfrm>
            <a:prstGeom prst="rect">
              <a:avLst/>
            </a:prstGeom>
            <a:solidFill>
              <a:srgbClr val="E733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5" name="Freeform 7"/>
            <p:cNvSpPr>
              <a:spLocks/>
            </p:cNvSpPr>
            <p:nvPr/>
          </p:nvSpPr>
          <p:spPr bwMode="auto">
            <a:xfrm>
              <a:off x="10799763" y="6305550"/>
              <a:ext cx="84138" cy="128587"/>
            </a:xfrm>
            <a:custGeom>
              <a:avLst/>
              <a:gdLst>
                <a:gd name="T0" fmla="*/ 18 w 38"/>
                <a:gd name="T1" fmla="*/ 58 h 58"/>
                <a:gd name="T2" fmla="*/ 0 w 38"/>
                <a:gd name="T3" fmla="*/ 52 h 58"/>
                <a:gd name="T4" fmla="*/ 4 w 38"/>
                <a:gd name="T5" fmla="*/ 43 h 58"/>
                <a:gd name="T6" fmla="*/ 18 w 38"/>
                <a:gd name="T7" fmla="*/ 49 h 58"/>
                <a:gd name="T8" fmla="*/ 27 w 38"/>
                <a:gd name="T9" fmla="*/ 41 h 58"/>
                <a:gd name="T10" fmla="*/ 1 w 38"/>
                <a:gd name="T11" fmla="*/ 15 h 58"/>
                <a:gd name="T12" fmla="*/ 21 w 38"/>
                <a:gd name="T13" fmla="*/ 0 h 58"/>
                <a:gd name="T14" fmla="*/ 37 w 38"/>
                <a:gd name="T15" fmla="*/ 4 h 58"/>
                <a:gd name="T16" fmla="*/ 34 w 38"/>
                <a:gd name="T17" fmla="*/ 13 h 58"/>
                <a:gd name="T18" fmla="*/ 20 w 38"/>
                <a:gd name="T19" fmla="*/ 9 h 58"/>
                <a:gd name="T20" fmla="*/ 12 w 38"/>
                <a:gd name="T21" fmla="*/ 15 h 58"/>
                <a:gd name="T22" fmla="*/ 38 w 38"/>
                <a:gd name="T23" fmla="*/ 41 h 58"/>
                <a:gd name="T24" fmla="*/ 18 w 38"/>
                <a:gd name="T25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" h="58">
                  <a:moveTo>
                    <a:pt x="18" y="58"/>
                  </a:moveTo>
                  <a:cubicBezTo>
                    <a:pt x="10" y="58"/>
                    <a:pt x="4" y="55"/>
                    <a:pt x="0" y="52"/>
                  </a:cubicBezTo>
                  <a:cubicBezTo>
                    <a:pt x="4" y="43"/>
                    <a:pt x="4" y="43"/>
                    <a:pt x="4" y="43"/>
                  </a:cubicBezTo>
                  <a:cubicBezTo>
                    <a:pt x="7" y="46"/>
                    <a:pt x="13" y="49"/>
                    <a:pt x="18" y="49"/>
                  </a:cubicBezTo>
                  <a:cubicBezTo>
                    <a:pt x="23" y="49"/>
                    <a:pt x="27" y="46"/>
                    <a:pt x="27" y="41"/>
                  </a:cubicBezTo>
                  <a:cubicBezTo>
                    <a:pt x="27" y="29"/>
                    <a:pt x="1" y="35"/>
                    <a:pt x="1" y="15"/>
                  </a:cubicBezTo>
                  <a:cubicBezTo>
                    <a:pt x="1" y="7"/>
                    <a:pt x="7" y="0"/>
                    <a:pt x="21" y="0"/>
                  </a:cubicBezTo>
                  <a:cubicBezTo>
                    <a:pt x="27" y="0"/>
                    <a:pt x="33" y="1"/>
                    <a:pt x="37" y="4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1" y="11"/>
                    <a:pt x="26" y="9"/>
                    <a:pt x="20" y="9"/>
                  </a:cubicBezTo>
                  <a:cubicBezTo>
                    <a:pt x="15" y="9"/>
                    <a:pt x="12" y="11"/>
                    <a:pt x="12" y="15"/>
                  </a:cubicBezTo>
                  <a:cubicBezTo>
                    <a:pt x="12" y="25"/>
                    <a:pt x="38" y="21"/>
                    <a:pt x="38" y="41"/>
                  </a:cubicBezTo>
                  <a:cubicBezTo>
                    <a:pt x="38" y="50"/>
                    <a:pt x="31" y="58"/>
                    <a:pt x="18" y="5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6" name="Freeform 8"/>
            <p:cNvSpPr>
              <a:spLocks/>
            </p:cNvSpPr>
            <p:nvPr/>
          </p:nvSpPr>
          <p:spPr bwMode="auto">
            <a:xfrm>
              <a:off x="10902950" y="6308725"/>
              <a:ext cx="77788" cy="122237"/>
            </a:xfrm>
            <a:custGeom>
              <a:avLst/>
              <a:gdLst>
                <a:gd name="T0" fmla="*/ 0 w 49"/>
                <a:gd name="T1" fmla="*/ 77 h 77"/>
                <a:gd name="T2" fmla="*/ 0 w 49"/>
                <a:gd name="T3" fmla="*/ 0 h 77"/>
                <a:gd name="T4" fmla="*/ 49 w 49"/>
                <a:gd name="T5" fmla="*/ 0 h 77"/>
                <a:gd name="T6" fmla="*/ 49 w 49"/>
                <a:gd name="T7" fmla="*/ 12 h 77"/>
                <a:gd name="T8" fmla="*/ 16 w 49"/>
                <a:gd name="T9" fmla="*/ 12 h 77"/>
                <a:gd name="T10" fmla="*/ 16 w 49"/>
                <a:gd name="T11" fmla="*/ 32 h 77"/>
                <a:gd name="T12" fmla="*/ 41 w 49"/>
                <a:gd name="T13" fmla="*/ 32 h 77"/>
                <a:gd name="T14" fmla="*/ 39 w 49"/>
                <a:gd name="T15" fmla="*/ 45 h 77"/>
                <a:gd name="T16" fmla="*/ 16 w 49"/>
                <a:gd name="T17" fmla="*/ 45 h 77"/>
                <a:gd name="T18" fmla="*/ 16 w 49"/>
                <a:gd name="T19" fmla="*/ 65 h 77"/>
                <a:gd name="T20" fmla="*/ 49 w 49"/>
                <a:gd name="T21" fmla="*/ 65 h 77"/>
                <a:gd name="T22" fmla="*/ 49 w 49"/>
                <a:gd name="T23" fmla="*/ 77 h 77"/>
                <a:gd name="T24" fmla="*/ 0 w 49"/>
                <a:gd name="T2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9" h="77">
                  <a:moveTo>
                    <a:pt x="0" y="77"/>
                  </a:moveTo>
                  <a:lnTo>
                    <a:pt x="0" y="0"/>
                  </a:lnTo>
                  <a:lnTo>
                    <a:pt x="49" y="0"/>
                  </a:lnTo>
                  <a:lnTo>
                    <a:pt x="49" y="12"/>
                  </a:lnTo>
                  <a:lnTo>
                    <a:pt x="16" y="12"/>
                  </a:lnTo>
                  <a:lnTo>
                    <a:pt x="16" y="32"/>
                  </a:lnTo>
                  <a:lnTo>
                    <a:pt x="41" y="32"/>
                  </a:lnTo>
                  <a:lnTo>
                    <a:pt x="39" y="45"/>
                  </a:lnTo>
                  <a:lnTo>
                    <a:pt x="16" y="45"/>
                  </a:lnTo>
                  <a:lnTo>
                    <a:pt x="16" y="65"/>
                  </a:lnTo>
                  <a:lnTo>
                    <a:pt x="49" y="65"/>
                  </a:lnTo>
                  <a:lnTo>
                    <a:pt x="49" y="77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7" name="Freeform 9"/>
            <p:cNvSpPr>
              <a:spLocks/>
            </p:cNvSpPr>
            <p:nvPr/>
          </p:nvSpPr>
          <p:spPr bwMode="auto">
            <a:xfrm>
              <a:off x="10999788" y="6308725"/>
              <a:ext cx="96838" cy="122237"/>
            </a:xfrm>
            <a:custGeom>
              <a:avLst/>
              <a:gdLst>
                <a:gd name="T0" fmla="*/ 38 w 61"/>
                <a:gd name="T1" fmla="*/ 77 h 77"/>
                <a:gd name="T2" fmla="*/ 13 w 61"/>
                <a:gd name="T3" fmla="*/ 16 h 77"/>
                <a:gd name="T4" fmla="*/ 13 w 61"/>
                <a:gd name="T5" fmla="*/ 16 h 77"/>
                <a:gd name="T6" fmla="*/ 14 w 61"/>
                <a:gd name="T7" fmla="*/ 77 h 77"/>
                <a:gd name="T8" fmla="*/ 0 w 61"/>
                <a:gd name="T9" fmla="*/ 77 h 77"/>
                <a:gd name="T10" fmla="*/ 0 w 61"/>
                <a:gd name="T11" fmla="*/ 0 h 77"/>
                <a:gd name="T12" fmla="*/ 24 w 61"/>
                <a:gd name="T13" fmla="*/ 0 h 77"/>
                <a:gd name="T14" fmla="*/ 48 w 61"/>
                <a:gd name="T15" fmla="*/ 62 h 77"/>
                <a:gd name="T16" fmla="*/ 49 w 61"/>
                <a:gd name="T17" fmla="*/ 62 h 77"/>
                <a:gd name="T18" fmla="*/ 48 w 61"/>
                <a:gd name="T19" fmla="*/ 0 h 77"/>
                <a:gd name="T20" fmla="*/ 61 w 61"/>
                <a:gd name="T21" fmla="*/ 0 h 77"/>
                <a:gd name="T22" fmla="*/ 61 w 61"/>
                <a:gd name="T23" fmla="*/ 77 h 77"/>
                <a:gd name="T24" fmla="*/ 38 w 61"/>
                <a:gd name="T2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1" h="77">
                  <a:moveTo>
                    <a:pt x="38" y="77"/>
                  </a:moveTo>
                  <a:lnTo>
                    <a:pt x="13" y="16"/>
                  </a:lnTo>
                  <a:lnTo>
                    <a:pt x="13" y="16"/>
                  </a:lnTo>
                  <a:lnTo>
                    <a:pt x="14" y="77"/>
                  </a:lnTo>
                  <a:lnTo>
                    <a:pt x="0" y="77"/>
                  </a:lnTo>
                  <a:lnTo>
                    <a:pt x="0" y="0"/>
                  </a:lnTo>
                  <a:lnTo>
                    <a:pt x="24" y="0"/>
                  </a:lnTo>
                  <a:lnTo>
                    <a:pt x="48" y="62"/>
                  </a:lnTo>
                  <a:lnTo>
                    <a:pt x="49" y="62"/>
                  </a:lnTo>
                  <a:lnTo>
                    <a:pt x="48" y="0"/>
                  </a:lnTo>
                  <a:lnTo>
                    <a:pt x="61" y="0"/>
                  </a:lnTo>
                  <a:lnTo>
                    <a:pt x="61" y="77"/>
                  </a:lnTo>
                  <a:lnTo>
                    <a:pt x="38" y="7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8" name="Freeform 10"/>
            <p:cNvSpPr>
              <a:spLocks noEditPoints="1"/>
            </p:cNvSpPr>
            <p:nvPr/>
          </p:nvSpPr>
          <p:spPr bwMode="auto">
            <a:xfrm>
              <a:off x="11112500" y="6308725"/>
              <a:ext cx="106363" cy="122237"/>
            </a:xfrm>
            <a:custGeom>
              <a:avLst/>
              <a:gdLst>
                <a:gd name="T0" fmla="*/ 14 w 67"/>
                <a:gd name="T1" fmla="*/ 77 h 77"/>
                <a:gd name="T2" fmla="*/ 0 w 67"/>
                <a:gd name="T3" fmla="*/ 77 h 77"/>
                <a:gd name="T4" fmla="*/ 21 w 67"/>
                <a:gd name="T5" fmla="*/ 0 h 77"/>
                <a:gd name="T6" fmla="*/ 46 w 67"/>
                <a:gd name="T7" fmla="*/ 0 h 77"/>
                <a:gd name="T8" fmla="*/ 67 w 67"/>
                <a:gd name="T9" fmla="*/ 77 h 77"/>
                <a:gd name="T10" fmla="*/ 50 w 67"/>
                <a:gd name="T11" fmla="*/ 77 h 77"/>
                <a:gd name="T12" fmla="*/ 46 w 67"/>
                <a:gd name="T13" fmla="*/ 59 h 77"/>
                <a:gd name="T14" fmla="*/ 18 w 67"/>
                <a:gd name="T15" fmla="*/ 59 h 77"/>
                <a:gd name="T16" fmla="*/ 14 w 67"/>
                <a:gd name="T17" fmla="*/ 77 h 77"/>
                <a:gd name="T18" fmla="*/ 31 w 67"/>
                <a:gd name="T19" fmla="*/ 12 h 77"/>
                <a:gd name="T20" fmla="*/ 21 w 67"/>
                <a:gd name="T21" fmla="*/ 48 h 77"/>
                <a:gd name="T22" fmla="*/ 43 w 67"/>
                <a:gd name="T23" fmla="*/ 48 h 77"/>
                <a:gd name="T24" fmla="*/ 35 w 67"/>
                <a:gd name="T25" fmla="*/ 12 h 77"/>
                <a:gd name="T26" fmla="*/ 31 w 67"/>
                <a:gd name="T27" fmla="*/ 12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7" h="77">
                  <a:moveTo>
                    <a:pt x="14" y="77"/>
                  </a:moveTo>
                  <a:lnTo>
                    <a:pt x="0" y="77"/>
                  </a:lnTo>
                  <a:lnTo>
                    <a:pt x="21" y="0"/>
                  </a:lnTo>
                  <a:lnTo>
                    <a:pt x="46" y="0"/>
                  </a:lnTo>
                  <a:lnTo>
                    <a:pt x="67" y="77"/>
                  </a:lnTo>
                  <a:lnTo>
                    <a:pt x="50" y="77"/>
                  </a:lnTo>
                  <a:lnTo>
                    <a:pt x="46" y="59"/>
                  </a:lnTo>
                  <a:lnTo>
                    <a:pt x="18" y="59"/>
                  </a:lnTo>
                  <a:lnTo>
                    <a:pt x="14" y="77"/>
                  </a:lnTo>
                  <a:close/>
                  <a:moveTo>
                    <a:pt x="31" y="12"/>
                  </a:moveTo>
                  <a:lnTo>
                    <a:pt x="21" y="48"/>
                  </a:lnTo>
                  <a:lnTo>
                    <a:pt x="43" y="48"/>
                  </a:lnTo>
                  <a:lnTo>
                    <a:pt x="35" y="12"/>
                  </a:lnTo>
                  <a:lnTo>
                    <a:pt x="31" y="1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19" name="Freeform 11"/>
            <p:cNvSpPr>
              <a:spLocks/>
            </p:cNvSpPr>
            <p:nvPr/>
          </p:nvSpPr>
          <p:spPr bwMode="auto">
            <a:xfrm>
              <a:off x="11231563" y="6308725"/>
              <a:ext cx="136525" cy="122237"/>
            </a:xfrm>
            <a:custGeom>
              <a:avLst/>
              <a:gdLst>
                <a:gd name="T0" fmla="*/ 49 w 62"/>
                <a:gd name="T1" fmla="*/ 56 h 56"/>
                <a:gd name="T2" fmla="*/ 48 w 62"/>
                <a:gd name="T3" fmla="*/ 9 h 56"/>
                <a:gd name="T4" fmla="*/ 48 w 62"/>
                <a:gd name="T5" fmla="*/ 9 h 56"/>
                <a:gd name="T6" fmla="*/ 45 w 62"/>
                <a:gd name="T7" fmla="*/ 22 h 56"/>
                <a:gd name="T8" fmla="*/ 37 w 62"/>
                <a:gd name="T9" fmla="*/ 56 h 56"/>
                <a:gd name="T10" fmla="*/ 21 w 62"/>
                <a:gd name="T11" fmla="*/ 56 h 56"/>
                <a:gd name="T12" fmla="*/ 13 w 62"/>
                <a:gd name="T13" fmla="*/ 22 h 56"/>
                <a:gd name="T14" fmla="*/ 11 w 62"/>
                <a:gd name="T15" fmla="*/ 9 h 56"/>
                <a:gd name="T16" fmla="*/ 10 w 62"/>
                <a:gd name="T17" fmla="*/ 9 h 56"/>
                <a:gd name="T18" fmla="*/ 10 w 62"/>
                <a:gd name="T19" fmla="*/ 56 h 56"/>
                <a:gd name="T20" fmla="*/ 0 w 62"/>
                <a:gd name="T21" fmla="*/ 56 h 56"/>
                <a:gd name="T22" fmla="*/ 2 w 62"/>
                <a:gd name="T23" fmla="*/ 0 h 56"/>
                <a:gd name="T24" fmla="*/ 20 w 62"/>
                <a:gd name="T25" fmla="*/ 0 h 56"/>
                <a:gd name="T26" fmla="*/ 30 w 62"/>
                <a:gd name="T27" fmla="*/ 46 h 56"/>
                <a:gd name="T28" fmla="*/ 30 w 62"/>
                <a:gd name="T29" fmla="*/ 46 h 56"/>
                <a:gd name="T30" fmla="*/ 41 w 62"/>
                <a:gd name="T31" fmla="*/ 0 h 56"/>
                <a:gd name="T32" fmla="*/ 60 w 62"/>
                <a:gd name="T33" fmla="*/ 0 h 56"/>
                <a:gd name="T34" fmla="*/ 62 w 62"/>
                <a:gd name="T35" fmla="*/ 56 h 56"/>
                <a:gd name="T36" fmla="*/ 49 w 62"/>
                <a:gd name="T37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62" h="56">
                  <a:moveTo>
                    <a:pt x="49" y="56"/>
                  </a:moveTo>
                  <a:cubicBezTo>
                    <a:pt x="48" y="9"/>
                    <a:pt x="48" y="9"/>
                    <a:pt x="48" y="9"/>
                  </a:cubicBezTo>
                  <a:cubicBezTo>
                    <a:pt x="48" y="9"/>
                    <a:pt x="48" y="9"/>
                    <a:pt x="48" y="9"/>
                  </a:cubicBezTo>
                  <a:cubicBezTo>
                    <a:pt x="47" y="15"/>
                    <a:pt x="46" y="19"/>
                    <a:pt x="45" y="22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21" y="56"/>
                    <a:pt x="21" y="56"/>
                    <a:pt x="21" y="56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19"/>
                    <a:pt x="12" y="15"/>
                    <a:pt x="11" y="9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10" y="56"/>
                    <a:pt x="10" y="56"/>
                    <a:pt x="10" y="56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0" y="0"/>
                    <a:pt x="27" y="28"/>
                    <a:pt x="30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4" y="28"/>
                    <a:pt x="41" y="0"/>
                    <a:pt x="41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2" y="56"/>
                    <a:pt x="62" y="56"/>
                    <a:pt x="62" y="56"/>
                  </a:cubicBezTo>
                  <a:lnTo>
                    <a:pt x="49" y="5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0" name="Freeform 12"/>
            <p:cNvSpPr>
              <a:spLocks/>
            </p:cNvSpPr>
            <p:nvPr/>
          </p:nvSpPr>
          <p:spPr bwMode="auto">
            <a:xfrm>
              <a:off x="11390313" y="6308725"/>
              <a:ext cx="76200" cy="122237"/>
            </a:xfrm>
            <a:custGeom>
              <a:avLst/>
              <a:gdLst>
                <a:gd name="T0" fmla="*/ 0 w 48"/>
                <a:gd name="T1" fmla="*/ 77 h 77"/>
                <a:gd name="T2" fmla="*/ 0 w 48"/>
                <a:gd name="T3" fmla="*/ 0 h 77"/>
                <a:gd name="T4" fmla="*/ 48 w 48"/>
                <a:gd name="T5" fmla="*/ 0 h 77"/>
                <a:gd name="T6" fmla="*/ 48 w 48"/>
                <a:gd name="T7" fmla="*/ 12 h 77"/>
                <a:gd name="T8" fmla="*/ 15 w 48"/>
                <a:gd name="T9" fmla="*/ 12 h 77"/>
                <a:gd name="T10" fmla="*/ 15 w 48"/>
                <a:gd name="T11" fmla="*/ 32 h 77"/>
                <a:gd name="T12" fmla="*/ 40 w 48"/>
                <a:gd name="T13" fmla="*/ 32 h 77"/>
                <a:gd name="T14" fmla="*/ 39 w 48"/>
                <a:gd name="T15" fmla="*/ 45 h 77"/>
                <a:gd name="T16" fmla="*/ 15 w 48"/>
                <a:gd name="T17" fmla="*/ 45 h 77"/>
                <a:gd name="T18" fmla="*/ 15 w 48"/>
                <a:gd name="T19" fmla="*/ 65 h 77"/>
                <a:gd name="T20" fmla="*/ 48 w 48"/>
                <a:gd name="T21" fmla="*/ 65 h 77"/>
                <a:gd name="T22" fmla="*/ 48 w 48"/>
                <a:gd name="T23" fmla="*/ 77 h 77"/>
                <a:gd name="T24" fmla="*/ 0 w 48"/>
                <a:gd name="T25" fmla="*/ 77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8" h="77">
                  <a:moveTo>
                    <a:pt x="0" y="77"/>
                  </a:moveTo>
                  <a:lnTo>
                    <a:pt x="0" y="0"/>
                  </a:lnTo>
                  <a:lnTo>
                    <a:pt x="48" y="0"/>
                  </a:lnTo>
                  <a:lnTo>
                    <a:pt x="48" y="12"/>
                  </a:lnTo>
                  <a:lnTo>
                    <a:pt x="15" y="12"/>
                  </a:lnTo>
                  <a:lnTo>
                    <a:pt x="15" y="32"/>
                  </a:lnTo>
                  <a:lnTo>
                    <a:pt x="40" y="32"/>
                  </a:lnTo>
                  <a:lnTo>
                    <a:pt x="39" y="45"/>
                  </a:lnTo>
                  <a:lnTo>
                    <a:pt x="15" y="45"/>
                  </a:lnTo>
                  <a:lnTo>
                    <a:pt x="15" y="65"/>
                  </a:lnTo>
                  <a:lnTo>
                    <a:pt x="48" y="65"/>
                  </a:lnTo>
                  <a:lnTo>
                    <a:pt x="48" y="77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1" name="Freeform 13"/>
            <p:cNvSpPr>
              <a:spLocks/>
            </p:cNvSpPr>
            <p:nvPr/>
          </p:nvSpPr>
          <p:spPr bwMode="auto">
            <a:xfrm>
              <a:off x="10791825" y="6519863"/>
              <a:ext cx="87313" cy="80962"/>
            </a:xfrm>
            <a:custGeom>
              <a:avLst/>
              <a:gdLst>
                <a:gd name="T0" fmla="*/ 32 w 40"/>
                <a:gd name="T1" fmla="*/ 37 h 37"/>
                <a:gd name="T2" fmla="*/ 32 w 40"/>
                <a:gd name="T3" fmla="*/ 6 h 37"/>
                <a:gd name="T4" fmla="*/ 31 w 40"/>
                <a:gd name="T5" fmla="*/ 6 h 37"/>
                <a:gd name="T6" fmla="*/ 30 w 40"/>
                <a:gd name="T7" fmla="*/ 15 h 37"/>
                <a:gd name="T8" fmla="*/ 25 w 40"/>
                <a:gd name="T9" fmla="*/ 37 h 37"/>
                <a:gd name="T10" fmla="*/ 14 w 40"/>
                <a:gd name="T11" fmla="*/ 37 h 37"/>
                <a:gd name="T12" fmla="*/ 9 w 40"/>
                <a:gd name="T13" fmla="*/ 15 h 37"/>
                <a:gd name="T14" fmla="*/ 7 w 40"/>
                <a:gd name="T15" fmla="*/ 6 h 37"/>
                <a:gd name="T16" fmla="*/ 7 w 40"/>
                <a:gd name="T17" fmla="*/ 6 h 37"/>
                <a:gd name="T18" fmla="*/ 7 w 40"/>
                <a:gd name="T19" fmla="*/ 37 h 37"/>
                <a:gd name="T20" fmla="*/ 0 w 40"/>
                <a:gd name="T21" fmla="*/ 37 h 37"/>
                <a:gd name="T22" fmla="*/ 2 w 40"/>
                <a:gd name="T23" fmla="*/ 0 h 37"/>
                <a:gd name="T24" fmla="*/ 14 w 40"/>
                <a:gd name="T25" fmla="*/ 0 h 37"/>
                <a:gd name="T26" fmla="*/ 20 w 40"/>
                <a:gd name="T27" fmla="*/ 30 h 37"/>
                <a:gd name="T28" fmla="*/ 20 w 40"/>
                <a:gd name="T29" fmla="*/ 30 h 37"/>
                <a:gd name="T30" fmla="*/ 27 w 40"/>
                <a:gd name="T31" fmla="*/ 0 h 37"/>
                <a:gd name="T32" fmla="*/ 39 w 40"/>
                <a:gd name="T33" fmla="*/ 0 h 37"/>
                <a:gd name="T34" fmla="*/ 40 w 40"/>
                <a:gd name="T35" fmla="*/ 37 h 37"/>
                <a:gd name="T36" fmla="*/ 32 w 40"/>
                <a:gd name="T3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0" h="37">
                  <a:moveTo>
                    <a:pt x="32" y="37"/>
                  </a:moveTo>
                  <a:cubicBezTo>
                    <a:pt x="32" y="6"/>
                    <a:pt x="32" y="6"/>
                    <a:pt x="32" y="6"/>
                  </a:cubicBezTo>
                  <a:cubicBezTo>
                    <a:pt x="31" y="6"/>
                    <a:pt x="31" y="6"/>
                    <a:pt x="31" y="6"/>
                  </a:cubicBezTo>
                  <a:cubicBezTo>
                    <a:pt x="31" y="10"/>
                    <a:pt x="30" y="13"/>
                    <a:pt x="30" y="15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14" y="37"/>
                    <a:pt x="14" y="37"/>
                    <a:pt x="14" y="37"/>
                  </a:cubicBezTo>
                  <a:cubicBezTo>
                    <a:pt x="9" y="15"/>
                    <a:pt x="9" y="15"/>
                    <a:pt x="9" y="15"/>
                  </a:cubicBezTo>
                  <a:cubicBezTo>
                    <a:pt x="9" y="13"/>
                    <a:pt x="8" y="10"/>
                    <a:pt x="7" y="6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7" y="37"/>
                    <a:pt x="7" y="37"/>
                    <a:pt x="7" y="37"/>
                  </a:cubicBezTo>
                  <a:cubicBezTo>
                    <a:pt x="0" y="37"/>
                    <a:pt x="0" y="37"/>
                    <a:pt x="0" y="37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14" y="0"/>
                    <a:pt x="18" y="19"/>
                    <a:pt x="2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2" y="19"/>
                    <a:pt x="27" y="0"/>
                    <a:pt x="27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40" y="37"/>
                    <a:pt x="40" y="37"/>
                    <a:pt x="40" y="37"/>
                  </a:cubicBezTo>
                  <a:lnTo>
                    <a:pt x="32" y="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2" name="Freeform 14"/>
            <p:cNvSpPr>
              <a:spLocks noEditPoints="1"/>
            </p:cNvSpPr>
            <p:nvPr/>
          </p:nvSpPr>
          <p:spPr bwMode="auto">
            <a:xfrm>
              <a:off x="10891838" y="6519863"/>
              <a:ext cx="22225" cy="80962"/>
            </a:xfrm>
            <a:custGeom>
              <a:avLst/>
              <a:gdLst>
                <a:gd name="T0" fmla="*/ 5 w 14"/>
                <a:gd name="T1" fmla="*/ 51 h 51"/>
                <a:gd name="T2" fmla="*/ 5 w 14"/>
                <a:gd name="T3" fmla="*/ 20 h 51"/>
                <a:gd name="T4" fmla="*/ 0 w 14"/>
                <a:gd name="T5" fmla="*/ 20 h 51"/>
                <a:gd name="T6" fmla="*/ 0 w 14"/>
                <a:gd name="T7" fmla="*/ 14 h 51"/>
                <a:gd name="T8" fmla="*/ 14 w 14"/>
                <a:gd name="T9" fmla="*/ 14 h 51"/>
                <a:gd name="T10" fmla="*/ 14 w 14"/>
                <a:gd name="T11" fmla="*/ 51 h 51"/>
                <a:gd name="T12" fmla="*/ 5 w 14"/>
                <a:gd name="T13" fmla="*/ 51 h 51"/>
                <a:gd name="T14" fmla="*/ 3 w 14"/>
                <a:gd name="T15" fmla="*/ 0 h 51"/>
                <a:gd name="T16" fmla="*/ 13 w 14"/>
                <a:gd name="T17" fmla="*/ 0 h 51"/>
                <a:gd name="T18" fmla="*/ 13 w 14"/>
                <a:gd name="T19" fmla="*/ 8 h 51"/>
                <a:gd name="T20" fmla="*/ 3 w 14"/>
                <a:gd name="T21" fmla="*/ 8 h 51"/>
                <a:gd name="T22" fmla="*/ 3 w 14"/>
                <a:gd name="T23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51">
                  <a:moveTo>
                    <a:pt x="5" y="51"/>
                  </a:moveTo>
                  <a:lnTo>
                    <a:pt x="5" y="20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14" y="14"/>
                  </a:lnTo>
                  <a:lnTo>
                    <a:pt x="14" y="51"/>
                  </a:lnTo>
                  <a:lnTo>
                    <a:pt x="5" y="51"/>
                  </a:lnTo>
                  <a:close/>
                  <a:moveTo>
                    <a:pt x="3" y="0"/>
                  </a:moveTo>
                  <a:lnTo>
                    <a:pt x="13" y="0"/>
                  </a:lnTo>
                  <a:lnTo>
                    <a:pt x="13" y="8"/>
                  </a:lnTo>
                  <a:lnTo>
                    <a:pt x="3" y="8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3" name="Freeform 15"/>
            <p:cNvSpPr>
              <a:spLocks/>
            </p:cNvSpPr>
            <p:nvPr/>
          </p:nvSpPr>
          <p:spPr bwMode="auto">
            <a:xfrm>
              <a:off x="10928350" y="6542088"/>
              <a:ext cx="52388" cy="58737"/>
            </a:xfrm>
            <a:custGeom>
              <a:avLst/>
              <a:gdLst>
                <a:gd name="T0" fmla="*/ 16 w 24"/>
                <a:gd name="T1" fmla="*/ 27 h 27"/>
                <a:gd name="T2" fmla="*/ 16 w 24"/>
                <a:gd name="T3" fmla="*/ 11 h 27"/>
                <a:gd name="T4" fmla="*/ 12 w 24"/>
                <a:gd name="T5" fmla="*/ 5 h 27"/>
                <a:gd name="T6" fmla="*/ 7 w 24"/>
                <a:gd name="T7" fmla="*/ 7 h 27"/>
                <a:gd name="T8" fmla="*/ 7 w 24"/>
                <a:gd name="T9" fmla="*/ 27 h 27"/>
                <a:gd name="T10" fmla="*/ 0 w 24"/>
                <a:gd name="T11" fmla="*/ 27 h 27"/>
                <a:gd name="T12" fmla="*/ 0 w 24"/>
                <a:gd name="T13" fmla="*/ 0 h 27"/>
                <a:gd name="T14" fmla="*/ 5 w 24"/>
                <a:gd name="T15" fmla="*/ 0 h 27"/>
                <a:gd name="T16" fmla="*/ 6 w 24"/>
                <a:gd name="T17" fmla="*/ 3 h 27"/>
                <a:gd name="T18" fmla="*/ 14 w 24"/>
                <a:gd name="T19" fmla="*/ 0 h 27"/>
                <a:gd name="T20" fmla="*/ 24 w 24"/>
                <a:gd name="T21" fmla="*/ 10 h 27"/>
                <a:gd name="T22" fmla="*/ 24 w 24"/>
                <a:gd name="T23" fmla="*/ 27 h 27"/>
                <a:gd name="T24" fmla="*/ 16 w 24"/>
                <a:gd name="T2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27">
                  <a:moveTo>
                    <a:pt x="16" y="27"/>
                  </a:moveTo>
                  <a:cubicBezTo>
                    <a:pt x="16" y="11"/>
                    <a:pt x="16" y="11"/>
                    <a:pt x="16" y="11"/>
                  </a:cubicBezTo>
                  <a:cubicBezTo>
                    <a:pt x="16" y="7"/>
                    <a:pt x="15" y="5"/>
                    <a:pt x="12" y="5"/>
                  </a:cubicBezTo>
                  <a:cubicBezTo>
                    <a:pt x="10" y="5"/>
                    <a:pt x="8" y="6"/>
                    <a:pt x="7" y="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3"/>
                    <a:pt x="6" y="3"/>
                    <a:pt x="6" y="3"/>
                  </a:cubicBezTo>
                  <a:cubicBezTo>
                    <a:pt x="7" y="2"/>
                    <a:pt x="10" y="0"/>
                    <a:pt x="14" y="0"/>
                  </a:cubicBezTo>
                  <a:cubicBezTo>
                    <a:pt x="21" y="0"/>
                    <a:pt x="24" y="4"/>
                    <a:pt x="24" y="10"/>
                  </a:cubicBezTo>
                  <a:cubicBezTo>
                    <a:pt x="24" y="27"/>
                    <a:pt x="24" y="27"/>
                    <a:pt x="24" y="27"/>
                  </a:cubicBezTo>
                  <a:lnTo>
                    <a:pt x="16" y="2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4" name="Freeform 16"/>
            <p:cNvSpPr>
              <a:spLocks noEditPoints="1"/>
            </p:cNvSpPr>
            <p:nvPr/>
          </p:nvSpPr>
          <p:spPr bwMode="auto">
            <a:xfrm>
              <a:off x="10988675" y="6519863"/>
              <a:ext cx="22225" cy="80962"/>
            </a:xfrm>
            <a:custGeom>
              <a:avLst/>
              <a:gdLst>
                <a:gd name="T0" fmla="*/ 5 w 14"/>
                <a:gd name="T1" fmla="*/ 51 h 51"/>
                <a:gd name="T2" fmla="*/ 5 w 14"/>
                <a:gd name="T3" fmla="*/ 20 h 51"/>
                <a:gd name="T4" fmla="*/ 0 w 14"/>
                <a:gd name="T5" fmla="*/ 20 h 51"/>
                <a:gd name="T6" fmla="*/ 0 w 14"/>
                <a:gd name="T7" fmla="*/ 14 h 51"/>
                <a:gd name="T8" fmla="*/ 14 w 14"/>
                <a:gd name="T9" fmla="*/ 14 h 51"/>
                <a:gd name="T10" fmla="*/ 14 w 14"/>
                <a:gd name="T11" fmla="*/ 51 h 51"/>
                <a:gd name="T12" fmla="*/ 5 w 14"/>
                <a:gd name="T13" fmla="*/ 51 h 51"/>
                <a:gd name="T14" fmla="*/ 5 w 14"/>
                <a:gd name="T15" fmla="*/ 0 h 51"/>
                <a:gd name="T16" fmla="*/ 14 w 14"/>
                <a:gd name="T17" fmla="*/ 0 h 51"/>
                <a:gd name="T18" fmla="*/ 14 w 14"/>
                <a:gd name="T19" fmla="*/ 8 h 51"/>
                <a:gd name="T20" fmla="*/ 5 w 14"/>
                <a:gd name="T21" fmla="*/ 8 h 51"/>
                <a:gd name="T22" fmla="*/ 5 w 14"/>
                <a:gd name="T23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51">
                  <a:moveTo>
                    <a:pt x="5" y="51"/>
                  </a:moveTo>
                  <a:lnTo>
                    <a:pt x="5" y="20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14" y="14"/>
                  </a:lnTo>
                  <a:lnTo>
                    <a:pt x="14" y="51"/>
                  </a:lnTo>
                  <a:lnTo>
                    <a:pt x="5" y="51"/>
                  </a:lnTo>
                  <a:close/>
                  <a:moveTo>
                    <a:pt x="5" y="0"/>
                  </a:moveTo>
                  <a:lnTo>
                    <a:pt x="14" y="0"/>
                  </a:lnTo>
                  <a:lnTo>
                    <a:pt x="14" y="8"/>
                  </a:lnTo>
                  <a:lnTo>
                    <a:pt x="5" y="8"/>
                  </a:lnTo>
                  <a:lnTo>
                    <a:pt x="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5" name="Freeform 17"/>
            <p:cNvSpPr>
              <a:spLocks/>
            </p:cNvSpPr>
            <p:nvPr/>
          </p:nvSpPr>
          <p:spPr bwMode="auto">
            <a:xfrm>
              <a:off x="11025188" y="6542088"/>
              <a:ext cx="39688" cy="58737"/>
            </a:xfrm>
            <a:custGeom>
              <a:avLst/>
              <a:gdLst>
                <a:gd name="T0" fmla="*/ 7 w 18"/>
                <a:gd name="T1" fmla="*/ 7 h 27"/>
                <a:gd name="T2" fmla="*/ 18 w 18"/>
                <a:gd name="T3" fmla="*/ 19 h 27"/>
                <a:gd name="T4" fmla="*/ 8 w 18"/>
                <a:gd name="T5" fmla="*/ 27 h 27"/>
                <a:gd name="T6" fmla="*/ 0 w 18"/>
                <a:gd name="T7" fmla="*/ 25 h 27"/>
                <a:gd name="T8" fmla="*/ 1 w 18"/>
                <a:gd name="T9" fmla="*/ 20 h 27"/>
                <a:gd name="T10" fmla="*/ 8 w 18"/>
                <a:gd name="T11" fmla="*/ 22 h 27"/>
                <a:gd name="T12" fmla="*/ 12 w 18"/>
                <a:gd name="T13" fmla="*/ 19 h 27"/>
                <a:gd name="T14" fmla="*/ 0 w 18"/>
                <a:gd name="T15" fmla="*/ 7 h 27"/>
                <a:gd name="T16" fmla="*/ 10 w 18"/>
                <a:gd name="T17" fmla="*/ 0 h 27"/>
                <a:gd name="T18" fmla="*/ 18 w 18"/>
                <a:gd name="T19" fmla="*/ 1 h 27"/>
                <a:gd name="T20" fmla="*/ 17 w 18"/>
                <a:gd name="T21" fmla="*/ 6 h 27"/>
                <a:gd name="T22" fmla="*/ 11 w 18"/>
                <a:gd name="T23" fmla="*/ 5 h 27"/>
                <a:gd name="T24" fmla="*/ 7 w 18"/>
                <a:gd name="T25" fmla="*/ 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27">
                  <a:moveTo>
                    <a:pt x="7" y="7"/>
                  </a:moveTo>
                  <a:cubicBezTo>
                    <a:pt x="7" y="11"/>
                    <a:pt x="18" y="10"/>
                    <a:pt x="18" y="19"/>
                  </a:cubicBezTo>
                  <a:cubicBezTo>
                    <a:pt x="18" y="24"/>
                    <a:pt x="15" y="27"/>
                    <a:pt x="8" y="27"/>
                  </a:cubicBezTo>
                  <a:cubicBezTo>
                    <a:pt x="5" y="27"/>
                    <a:pt x="2" y="26"/>
                    <a:pt x="0" y="25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3" y="21"/>
                    <a:pt x="5" y="22"/>
                    <a:pt x="8" y="22"/>
                  </a:cubicBezTo>
                  <a:cubicBezTo>
                    <a:pt x="10" y="22"/>
                    <a:pt x="12" y="21"/>
                    <a:pt x="12" y="19"/>
                  </a:cubicBezTo>
                  <a:cubicBezTo>
                    <a:pt x="12" y="15"/>
                    <a:pt x="0" y="16"/>
                    <a:pt x="0" y="7"/>
                  </a:cubicBezTo>
                  <a:cubicBezTo>
                    <a:pt x="0" y="3"/>
                    <a:pt x="3" y="0"/>
                    <a:pt x="10" y="0"/>
                  </a:cubicBezTo>
                  <a:cubicBezTo>
                    <a:pt x="13" y="0"/>
                    <a:pt x="16" y="0"/>
                    <a:pt x="18" y="1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5" y="5"/>
                    <a:pt x="13" y="5"/>
                    <a:pt x="11" y="5"/>
                  </a:cubicBezTo>
                  <a:cubicBezTo>
                    <a:pt x="8" y="5"/>
                    <a:pt x="7" y="6"/>
                    <a:pt x="7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auto">
            <a:xfrm>
              <a:off x="11072813" y="6527800"/>
              <a:ext cx="41275" cy="73025"/>
            </a:xfrm>
            <a:custGeom>
              <a:avLst/>
              <a:gdLst>
                <a:gd name="T0" fmla="*/ 12 w 19"/>
                <a:gd name="T1" fmla="*/ 33 h 33"/>
                <a:gd name="T2" fmla="*/ 4 w 19"/>
                <a:gd name="T3" fmla="*/ 25 h 33"/>
                <a:gd name="T4" fmla="*/ 4 w 19"/>
                <a:gd name="T5" fmla="*/ 11 h 33"/>
                <a:gd name="T6" fmla="*/ 0 w 19"/>
                <a:gd name="T7" fmla="*/ 11 h 33"/>
                <a:gd name="T8" fmla="*/ 0 w 19"/>
                <a:gd name="T9" fmla="*/ 6 h 33"/>
                <a:gd name="T10" fmla="*/ 4 w 19"/>
                <a:gd name="T11" fmla="*/ 6 h 33"/>
                <a:gd name="T12" fmla="*/ 4 w 19"/>
                <a:gd name="T13" fmla="*/ 2 h 33"/>
                <a:gd name="T14" fmla="*/ 11 w 19"/>
                <a:gd name="T15" fmla="*/ 0 h 33"/>
                <a:gd name="T16" fmla="*/ 11 w 19"/>
                <a:gd name="T17" fmla="*/ 6 h 33"/>
                <a:gd name="T18" fmla="*/ 18 w 19"/>
                <a:gd name="T19" fmla="*/ 6 h 33"/>
                <a:gd name="T20" fmla="*/ 18 w 19"/>
                <a:gd name="T21" fmla="*/ 11 h 33"/>
                <a:gd name="T22" fmla="*/ 11 w 19"/>
                <a:gd name="T23" fmla="*/ 11 h 33"/>
                <a:gd name="T24" fmla="*/ 11 w 19"/>
                <a:gd name="T25" fmla="*/ 24 h 33"/>
                <a:gd name="T26" fmla="*/ 14 w 19"/>
                <a:gd name="T27" fmla="*/ 27 h 33"/>
                <a:gd name="T28" fmla="*/ 18 w 19"/>
                <a:gd name="T29" fmla="*/ 26 h 33"/>
                <a:gd name="T30" fmla="*/ 19 w 19"/>
                <a:gd name="T31" fmla="*/ 32 h 33"/>
                <a:gd name="T32" fmla="*/ 12 w 19"/>
                <a:gd name="T33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33">
                  <a:moveTo>
                    <a:pt x="12" y="33"/>
                  </a:moveTo>
                  <a:cubicBezTo>
                    <a:pt x="7" y="33"/>
                    <a:pt x="4" y="31"/>
                    <a:pt x="4" y="25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11" y="6"/>
                    <a:pt x="11" y="6"/>
                    <a:pt x="11" y="6"/>
                  </a:cubicBezTo>
                  <a:cubicBezTo>
                    <a:pt x="18" y="6"/>
                    <a:pt x="18" y="6"/>
                    <a:pt x="18" y="6"/>
                  </a:cubicBezTo>
                  <a:cubicBezTo>
                    <a:pt x="18" y="11"/>
                    <a:pt x="18" y="11"/>
                    <a:pt x="18" y="11"/>
                  </a:cubicBezTo>
                  <a:cubicBezTo>
                    <a:pt x="11" y="11"/>
                    <a:pt x="11" y="11"/>
                    <a:pt x="11" y="11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2" y="27"/>
                    <a:pt x="14" y="27"/>
                  </a:cubicBezTo>
                  <a:cubicBezTo>
                    <a:pt x="15" y="27"/>
                    <a:pt x="17" y="27"/>
                    <a:pt x="18" y="26"/>
                  </a:cubicBezTo>
                  <a:cubicBezTo>
                    <a:pt x="19" y="32"/>
                    <a:pt x="19" y="32"/>
                    <a:pt x="19" y="32"/>
                  </a:cubicBezTo>
                  <a:cubicBezTo>
                    <a:pt x="17" y="32"/>
                    <a:pt x="14" y="33"/>
                    <a:pt x="12" y="3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7" name="Freeform 19"/>
            <p:cNvSpPr>
              <a:spLocks noEditPoints="1"/>
            </p:cNvSpPr>
            <p:nvPr/>
          </p:nvSpPr>
          <p:spPr bwMode="auto">
            <a:xfrm>
              <a:off x="11118850" y="6542088"/>
              <a:ext cx="50800" cy="58737"/>
            </a:xfrm>
            <a:custGeom>
              <a:avLst/>
              <a:gdLst>
                <a:gd name="T0" fmla="*/ 7 w 23"/>
                <a:gd name="T1" fmla="*/ 15 h 27"/>
                <a:gd name="T2" fmla="*/ 14 w 23"/>
                <a:gd name="T3" fmla="*/ 22 h 27"/>
                <a:gd name="T4" fmla="*/ 21 w 23"/>
                <a:gd name="T5" fmla="*/ 20 h 27"/>
                <a:gd name="T6" fmla="*/ 23 w 23"/>
                <a:gd name="T7" fmla="*/ 25 h 27"/>
                <a:gd name="T8" fmla="*/ 13 w 23"/>
                <a:gd name="T9" fmla="*/ 27 h 27"/>
                <a:gd name="T10" fmla="*/ 0 w 23"/>
                <a:gd name="T11" fmla="*/ 14 h 27"/>
                <a:gd name="T12" fmla="*/ 12 w 23"/>
                <a:gd name="T13" fmla="*/ 0 h 27"/>
                <a:gd name="T14" fmla="*/ 23 w 23"/>
                <a:gd name="T15" fmla="*/ 12 h 27"/>
                <a:gd name="T16" fmla="*/ 23 w 23"/>
                <a:gd name="T17" fmla="*/ 15 h 27"/>
                <a:gd name="T18" fmla="*/ 7 w 23"/>
                <a:gd name="T19" fmla="*/ 15 h 27"/>
                <a:gd name="T20" fmla="*/ 12 w 23"/>
                <a:gd name="T21" fmla="*/ 5 h 27"/>
                <a:gd name="T22" fmla="*/ 7 w 23"/>
                <a:gd name="T23" fmla="*/ 11 h 27"/>
                <a:gd name="T24" fmla="*/ 17 w 23"/>
                <a:gd name="T25" fmla="*/ 11 h 27"/>
                <a:gd name="T26" fmla="*/ 12 w 23"/>
                <a:gd name="T27" fmla="*/ 5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27">
                  <a:moveTo>
                    <a:pt x="7" y="15"/>
                  </a:moveTo>
                  <a:cubicBezTo>
                    <a:pt x="7" y="20"/>
                    <a:pt x="9" y="22"/>
                    <a:pt x="14" y="22"/>
                  </a:cubicBezTo>
                  <a:cubicBezTo>
                    <a:pt x="16" y="22"/>
                    <a:pt x="19" y="21"/>
                    <a:pt x="21" y="20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21" y="26"/>
                    <a:pt x="17" y="27"/>
                    <a:pt x="13" y="27"/>
                  </a:cubicBezTo>
                  <a:cubicBezTo>
                    <a:pt x="5" y="27"/>
                    <a:pt x="0" y="22"/>
                    <a:pt x="0" y="14"/>
                  </a:cubicBezTo>
                  <a:cubicBezTo>
                    <a:pt x="0" y="5"/>
                    <a:pt x="4" y="0"/>
                    <a:pt x="12" y="0"/>
                  </a:cubicBezTo>
                  <a:cubicBezTo>
                    <a:pt x="20" y="0"/>
                    <a:pt x="23" y="6"/>
                    <a:pt x="23" y="12"/>
                  </a:cubicBezTo>
                  <a:cubicBezTo>
                    <a:pt x="23" y="15"/>
                    <a:pt x="23" y="15"/>
                    <a:pt x="23" y="15"/>
                  </a:cubicBezTo>
                  <a:lnTo>
                    <a:pt x="7" y="15"/>
                  </a:lnTo>
                  <a:close/>
                  <a:moveTo>
                    <a:pt x="12" y="5"/>
                  </a:moveTo>
                  <a:cubicBezTo>
                    <a:pt x="8" y="5"/>
                    <a:pt x="7" y="8"/>
                    <a:pt x="7" y="1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8"/>
                    <a:pt x="16" y="5"/>
                    <a:pt x="12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8" name="Freeform 20"/>
            <p:cNvSpPr>
              <a:spLocks/>
            </p:cNvSpPr>
            <p:nvPr/>
          </p:nvSpPr>
          <p:spPr bwMode="auto">
            <a:xfrm>
              <a:off x="11182350" y="6542088"/>
              <a:ext cx="33338" cy="58737"/>
            </a:xfrm>
            <a:custGeom>
              <a:avLst/>
              <a:gdLst>
                <a:gd name="T0" fmla="*/ 15 w 15"/>
                <a:gd name="T1" fmla="*/ 6 h 27"/>
                <a:gd name="T2" fmla="*/ 11 w 15"/>
                <a:gd name="T3" fmla="*/ 6 h 27"/>
                <a:gd name="T4" fmla="*/ 7 w 15"/>
                <a:gd name="T5" fmla="*/ 8 h 27"/>
                <a:gd name="T6" fmla="*/ 7 w 15"/>
                <a:gd name="T7" fmla="*/ 27 h 27"/>
                <a:gd name="T8" fmla="*/ 0 w 15"/>
                <a:gd name="T9" fmla="*/ 27 h 27"/>
                <a:gd name="T10" fmla="*/ 0 w 15"/>
                <a:gd name="T11" fmla="*/ 0 h 27"/>
                <a:gd name="T12" fmla="*/ 4 w 15"/>
                <a:gd name="T13" fmla="*/ 0 h 27"/>
                <a:gd name="T14" fmla="*/ 5 w 15"/>
                <a:gd name="T15" fmla="*/ 4 h 27"/>
                <a:gd name="T16" fmla="*/ 5 w 15"/>
                <a:gd name="T17" fmla="*/ 4 h 27"/>
                <a:gd name="T18" fmla="*/ 12 w 15"/>
                <a:gd name="T19" fmla="*/ 0 h 27"/>
                <a:gd name="T20" fmla="*/ 15 w 15"/>
                <a:gd name="T21" fmla="*/ 0 h 27"/>
                <a:gd name="T22" fmla="*/ 15 w 15"/>
                <a:gd name="T23" fmla="*/ 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" h="27">
                  <a:moveTo>
                    <a:pt x="15" y="6"/>
                  </a:moveTo>
                  <a:cubicBezTo>
                    <a:pt x="14" y="6"/>
                    <a:pt x="12" y="6"/>
                    <a:pt x="11" y="6"/>
                  </a:cubicBezTo>
                  <a:cubicBezTo>
                    <a:pt x="9" y="6"/>
                    <a:pt x="8" y="7"/>
                    <a:pt x="7" y="8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5" y="4"/>
                    <a:pt x="5" y="4"/>
                    <a:pt x="5" y="4"/>
                  </a:cubicBezTo>
                  <a:cubicBezTo>
                    <a:pt x="6" y="2"/>
                    <a:pt x="9" y="0"/>
                    <a:pt x="12" y="0"/>
                  </a:cubicBezTo>
                  <a:cubicBezTo>
                    <a:pt x="13" y="0"/>
                    <a:pt x="14" y="0"/>
                    <a:pt x="15" y="0"/>
                  </a:cubicBezTo>
                  <a:lnTo>
                    <a:pt x="15" y="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29" name="Freeform 21"/>
            <p:cNvSpPr>
              <a:spLocks noEditPoints="1"/>
            </p:cNvSpPr>
            <p:nvPr/>
          </p:nvSpPr>
          <p:spPr bwMode="auto">
            <a:xfrm>
              <a:off x="11222038" y="6519863"/>
              <a:ext cx="22225" cy="80962"/>
            </a:xfrm>
            <a:custGeom>
              <a:avLst/>
              <a:gdLst>
                <a:gd name="T0" fmla="*/ 5 w 14"/>
                <a:gd name="T1" fmla="*/ 51 h 51"/>
                <a:gd name="T2" fmla="*/ 5 w 14"/>
                <a:gd name="T3" fmla="*/ 20 h 51"/>
                <a:gd name="T4" fmla="*/ 0 w 14"/>
                <a:gd name="T5" fmla="*/ 20 h 51"/>
                <a:gd name="T6" fmla="*/ 0 w 14"/>
                <a:gd name="T7" fmla="*/ 14 h 51"/>
                <a:gd name="T8" fmla="*/ 14 w 14"/>
                <a:gd name="T9" fmla="*/ 14 h 51"/>
                <a:gd name="T10" fmla="*/ 14 w 14"/>
                <a:gd name="T11" fmla="*/ 51 h 51"/>
                <a:gd name="T12" fmla="*/ 5 w 14"/>
                <a:gd name="T13" fmla="*/ 51 h 51"/>
                <a:gd name="T14" fmla="*/ 5 w 14"/>
                <a:gd name="T15" fmla="*/ 0 h 51"/>
                <a:gd name="T16" fmla="*/ 14 w 14"/>
                <a:gd name="T17" fmla="*/ 0 h 51"/>
                <a:gd name="T18" fmla="*/ 14 w 14"/>
                <a:gd name="T19" fmla="*/ 8 h 51"/>
                <a:gd name="T20" fmla="*/ 5 w 14"/>
                <a:gd name="T21" fmla="*/ 8 h 51"/>
                <a:gd name="T22" fmla="*/ 5 w 14"/>
                <a:gd name="T23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51">
                  <a:moveTo>
                    <a:pt x="5" y="51"/>
                  </a:moveTo>
                  <a:lnTo>
                    <a:pt x="5" y="20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14" y="14"/>
                  </a:lnTo>
                  <a:lnTo>
                    <a:pt x="14" y="51"/>
                  </a:lnTo>
                  <a:lnTo>
                    <a:pt x="5" y="51"/>
                  </a:lnTo>
                  <a:close/>
                  <a:moveTo>
                    <a:pt x="5" y="0"/>
                  </a:moveTo>
                  <a:lnTo>
                    <a:pt x="14" y="0"/>
                  </a:lnTo>
                  <a:lnTo>
                    <a:pt x="14" y="8"/>
                  </a:lnTo>
                  <a:lnTo>
                    <a:pt x="5" y="8"/>
                  </a:lnTo>
                  <a:lnTo>
                    <a:pt x="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30" name="Freeform 22"/>
            <p:cNvSpPr>
              <a:spLocks noEditPoints="1"/>
            </p:cNvSpPr>
            <p:nvPr/>
          </p:nvSpPr>
          <p:spPr bwMode="auto">
            <a:xfrm>
              <a:off x="11255375" y="6542088"/>
              <a:ext cx="55563" cy="58737"/>
            </a:xfrm>
            <a:custGeom>
              <a:avLst/>
              <a:gdLst>
                <a:gd name="T0" fmla="*/ 25 w 25"/>
                <a:gd name="T1" fmla="*/ 14 h 27"/>
                <a:gd name="T2" fmla="*/ 13 w 25"/>
                <a:gd name="T3" fmla="*/ 27 h 27"/>
                <a:gd name="T4" fmla="*/ 0 w 25"/>
                <a:gd name="T5" fmla="*/ 14 h 27"/>
                <a:gd name="T6" fmla="*/ 13 w 25"/>
                <a:gd name="T7" fmla="*/ 0 h 27"/>
                <a:gd name="T8" fmla="*/ 25 w 25"/>
                <a:gd name="T9" fmla="*/ 14 h 27"/>
                <a:gd name="T10" fmla="*/ 18 w 25"/>
                <a:gd name="T11" fmla="*/ 14 h 27"/>
                <a:gd name="T12" fmla="*/ 13 w 25"/>
                <a:gd name="T13" fmla="*/ 5 h 27"/>
                <a:gd name="T14" fmla="*/ 8 w 25"/>
                <a:gd name="T15" fmla="*/ 14 h 27"/>
                <a:gd name="T16" fmla="*/ 13 w 25"/>
                <a:gd name="T17" fmla="*/ 22 h 27"/>
                <a:gd name="T18" fmla="*/ 18 w 25"/>
                <a:gd name="T19" fmla="*/ 14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" h="27">
                  <a:moveTo>
                    <a:pt x="25" y="14"/>
                  </a:moveTo>
                  <a:cubicBezTo>
                    <a:pt x="25" y="23"/>
                    <a:pt x="21" y="27"/>
                    <a:pt x="13" y="27"/>
                  </a:cubicBezTo>
                  <a:cubicBezTo>
                    <a:pt x="5" y="27"/>
                    <a:pt x="0" y="23"/>
                    <a:pt x="0" y="14"/>
                  </a:cubicBezTo>
                  <a:cubicBezTo>
                    <a:pt x="0" y="6"/>
                    <a:pt x="5" y="0"/>
                    <a:pt x="13" y="0"/>
                  </a:cubicBezTo>
                  <a:cubicBezTo>
                    <a:pt x="21" y="0"/>
                    <a:pt x="25" y="6"/>
                    <a:pt x="25" y="14"/>
                  </a:cubicBezTo>
                  <a:close/>
                  <a:moveTo>
                    <a:pt x="18" y="14"/>
                  </a:moveTo>
                  <a:cubicBezTo>
                    <a:pt x="18" y="7"/>
                    <a:pt x="16" y="5"/>
                    <a:pt x="13" y="5"/>
                  </a:cubicBezTo>
                  <a:cubicBezTo>
                    <a:pt x="9" y="5"/>
                    <a:pt x="8" y="7"/>
                    <a:pt x="8" y="14"/>
                  </a:cubicBezTo>
                  <a:cubicBezTo>
                    <a:pt x="8" y="20"/>
                    <a:pt x="9" y="22"/>
                    <a:pt x="13" y="22"/>
                  </a:cubicBezTo>
                  <a:cubicBezTo>
                    <a:pt x="16" y="22"/>
                    <a:pt x="18" y="20"/>
                    <a:pt x="18" y="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31" name="Freeform 23"/>
            <p:cNvSpPr>
              <a:spLocks noEditPoints="1"/>
            </p:cNvSpPr>
            <p:nvPr/>
          </p:nvSpPr>
          <p:spPr bwMode="auto">
            <a:xfrm>
              <a:off x="11345863" y="6519863"/>
              <a:ext cx="55563" cy="80962"/>
            </a:xfrm>
            <a:custGeom>
              <a:avLst/>
              <a:gdLst>
                <a:gd name="T0" fmla="*/ 18 w 25"/>
                <a:gd name="T1" fmla="*/ 12 h 37"/>
                <a:gd name="T2" fmla="*/ 18 w 25"/>
                <a:gd name="T3" fmla="*/ 8 h 37"/>
                <a:gd name="T4" fmla="*/ 18 w 25"/>
                <a:gd name="T5" fmla="*/ 0 h 37"/>
                <a:gd name="T6" fmla="*/ 25 w 25"/>
                <a:gd name="T7" fmla="*/ 0 h 37"/>
                <a:gd name="T8" fmla="*/ 25 w 25"/>
                <a:gd name="T9" fmla="*/ 37 h 37"/>
                <a:gd name="T10" fmla="*/ 19 w 25"/>
                <a:gd name="T11" fmla="*/ 37 h 37"/>
                <a:gd name="T12" fmla="*/ 18 w 25"/>
                <a:gd name="T13" fmla="*/ 34 h 37"/>
                <a:gd name="T14" fmla="*/ 11 w 25"/>
                <a:gd name="T15" fmla="*/ 37 h 37"/>
                <a:gd name="T16" fmla="*/ 0 w 25"/>
                <a:gd name="T17" fmla="*/ 24 h 37"/>
                <a:gd name="T18" fmla="*/ 12 w 25"/>
                <a:gd name="T19" fmla="*/ 10 h 37"/>
                <a:gd name="T20" fmla="*/ 18 w 25"/>
                <a:gd name="T21" fmla="*/ 12 h 37"/>
                <a:gd name="T22" fmla="*/ 18 w 25"/>
                <a:gd name="T23" fmla="*/ 16 h 37"/>
                <a:gd name="T24" fmla="*/ 13 w 25"/>
                <a:gd name="T25" fmla="*/ 15 h 37"/>
                <a:gd name="T26" fmla="*/ 7 w 25"/>
                <a:gd name="T27" fmla="*/ 24 h 37"/>
                <a:gd name="T28" fmla="*/ 13 w 25"/>
                <a:gd name="T29" fmla="*/ 32 h 37"/>
                <a:gd name="T30" fmla="*/ 18 w 25"/>
                <a:gd name="T31" fmla="*/ 30 h 37"/>
                <a:gd name="T32" fmla="*/ 18 w 25"/>
                <a:gd name="T33" fmla="*/ 1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" h="37">
                  <a:moveTo>
                    <a:pt x="18" y="12"/>
                  </a:moveTo>
                  <a:cubicBezTo>
                    <a:pt x="18" y="11"/>
                    <a:pt x="18" y="10"/>
                    <a:pt x="18" y="8"/>
                  </a:cubicBezTo>
                  <a:cubicBezTo>
                    <a:pt x="18" y="0"/>
                    <a:pt x="18" y="0"/>
                    <a:pt x="18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8" y="34"/>
                    <a:pt x="18" y="34"/>
                    <a:pt x="18" y="34"/>
                  </a:cubicBezTo>
                  <a:cubicBezTo>
                    <a:pt x="17" y="35"/>
                    <a:pt x="14" y="37"/>
                    <a:pt x="11" y="37"/>
                  </a:cubicBezTo>
                  <a:cubicBezTo>
                    <a:pt x="5" y="37"/>
                    <a:pt x="0" y="33"/>
                    <a:pt x="0" y="24"/>
                  </a:cubicBezTo>
                  <a:cubicBezTo>
                    <a:pt x="0" y="15"/>
                    <a:pt x="5" y="10"/>
                    <a:pt x="12" y="10"/>
                  </a:cubicBezTo>
                  <a:cubicBezTo>
                    <a:pt x="15" y="10"/>
                    <a:pt x="17" y="11"/>
                    <a:pt x="18" y="12"/>
                  </a:cubicBezTo>
                  <a:close/>
                  <a:moveTo>
                    <a:pt x="18" y="16"/>
                  </a:moveTo>
                  <a:cubicBezTo>
                    <a:pt x="17" y="16"/>
                    <a:pt x="15" y="15"/>
                    <a:pt x="13" y="15"/>
                  </a:cubicBezTo>
                  <a:cubicBezTo>
                    <a:pt x="9" y="15"/>
                    <a:pt x="7" y="17"/>
                    <a:pt x="7" y="24"/>
                  </a:cubicBezTo>
                  <a:cubicBezTo>
                    <a:pt x="7" y="30"/>
                    <a:pt x="9" y="32"/>
                    <a:pt x="13" y="32"/>
                  </a:cubicBezTo>
                  <a:cubicBezTo>
                    <a:pt x="14" y="32"/>
                    <a:pt x="16" y="31"/>
                    <a:pt x="18" y="30"/>
                  </a:cubicBezTo>
                  <a:lnTo>
                    <a:pt x="18" y="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32" name="Freeform 24"/>
            <p:cNvSpPr>
              <a:spLocks noEditPoints="1"/>
            </p:cNvSpPr>
            <p:nvPr/>
          </p:nvSpPr>
          <p:spPr bwMode="auto">
            <a:xfrm>
              <a:off x="11412538" y="6542088"/>
              <a:ext cx="50800" cy="58737"/>
            </a:xfrm>
            <a:custGeom>
              <a:avLst/>
              <a:gdLst>
                <a:gd name="T0" fmla="*/ 7 w 23"/>
                <a:gd name="T1" fmla="*/ 15 h 27"/>
                <a:gd name="T2" fmla="*/ 14 w 23"/>
                <a:gd name="T3" fmla="*/ 22 h 27"/>
                <a:gd name="T4" fmla="*/ 21 w 23"/>
                <a:gd name="T5" fmla="*/ 20 h 27"/>
                <a:gd name="T6" fmla="*/ 23 w 23"/>
                <a:gd name="T7" fmla="*/ 25 h 27"/>
                <a:gd name="T8" fmla="*/ 13 w 23"/>
                <a:gd name="T9" fmla="*/ 27 h 27"/>
                <a:gd name="T10" fmla="*/ 0 w 23"/>
                <a:gd name="T11" fmla="*/ 14 h 27"/>
                <a:gd name="T12" fmla="*/ 12 w 23"/>
                <a:gd name="T13" fmla="*/ 0 h 27"/>
                <a:gd name="T14" fmla="*/ 23 w 23"/>
                <a:gd name="T15" fmla="*/ 12 h 27"/>
                <a:gd name="T16" fmla="*/ 23 w 23"/>
                <a:gd name="T17" fmla="*/ 15 h 27"/>
                <a:gd name="T18" fmla="*/ 7 w 23"/>
                <a:gd name="T19" fmla="*/ 15 h 27"/>
                <a:gd name="T20" fmla="*/ 12 w 23"/>
                <a:gd name="T21" fmla="*/ 5 h 27"/>
                <a:gd name="T22" fmla="*/ 7 w 23"/>
                <a:gd name="T23" fmla="*/ 11 h 27"/>
                <a:gd name="T24" fmla="*/ 17 w 23"/>
                <a:gd name="T25" fmla="*/ 11 h 27"/>
                <a:gd name="T26" fmla="*/ 12 w 23"/>
                <a:gd name="T27" fmla="*/ 5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27">
                  <a:moveTo>
                    <a:pt x="7" y="15"/>
                  </a:moveTo>
                  <a:cubicBezTo>
                    <a:pt x="7" y="20"/>
                    <a:pt x="9" y="22"/>
                    <a:pt x="14" y="22"/>
                  </a:cubicBezTo>
                  <a:cubicBezTo>
                    <a:pt x="16" y="22"/>
                    <a:pt x="19" y="21"/>
                    <a:pt x="21" y="20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21" y="26"/>
                    <a:pt x="17" y="27"/>
                    <a:pt x="13" y="27"/>
                  </a:cubicBezTo>
                  <a:cubicBezTo>
                    <a:pt x="5" y="27"/>
                    <a:pt x="0" y="22"/>
                    <a:pt x="0" y="14"/>
                  </a:cubicBezTo>
                  <a:cubicBezTo>
                    <a:pt x="0" y="5"/>
                    <a:pt x="4" y="0"/>
                    <a:pt x="12" y="0"/>
                  </a:cubicBezTo>
                  <a:cubicBezTo>
                    <a:pt x="20" y="0"/>
                    <a:pt x="23" y="6"/>
                    <a:pt x="23" y="12"/>
                  </a:cubicBezTo>
                  <a:cubicBezTo>
                    <a:pt x="23" y="15"/>
                    <a:pt x="23" y="15"/>
                    <a:pt x="23" y="15"/>
                  </a:cubicBezTo>
                  <a:lnTo>
                    <a:pt x="7" y="15"/>
                  </a:lnTo>
                  <a:close/>
                  <a:moveTo>
                    <a:pt x="12" y="5"/>
                  </a:moveTo>
                  <a:cubicBezTo>
                    <a:pt x="8" y="5"/>
                    <a:pt x="7" y="8"/>
                    <a:pt x="7" y="11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7" y="8"/>
                    <a:pt x="16" y="5"/>
                    <a:pt x="12" y="5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33" name="Freeform 25"/>
            <p:cNvSpPr>
              <a:spLocks/>
            </p:cNvSpPr>
            <p:nvPr/>
          </p:nvSpPr>
          <p:spPr bwMode="auto">
            <a:xfrm>
              <a:off x="11498263" y="6519863"/>
              <a:ext cx="39688" cy="80962"/>
            </a:xfrm>
            <a:custGeom>
              <a:avLst/>
              <a:gdLst>
                <a:gd name="T0" fmla="*/ 18 w 18"/>
                <a:gd name="T1" fmla="*/ 26 h 37"/>
                <a:gd name="T2" fmla="*/ 8 w 18"/>
                <a:gd name="T3" fmla="*/ 37 h 37"/>
                <a:gd name="T4" fmla="*/ 0 w 18"/>
                <a:gd name="T5" fmla="*/ 36 h 37"/>
                <a:gd name="T6" fmla="*/ 1 w 18"/>
                <a:gd name="T7" fmla="*/ 30 h 37"/>
                <a:gd name="T8" fmla="*/ 7 w 18"/>
                <a:gd name="T9" fmla="*/ 31 h 37"/>
                <a:gd name="T10" fmla="*/ 10 w 18"/>
                <a:gd name="T11" fmla="*/ 27 h 37"/>
                <a:gd name="T12" fmla="*/ 10 w 18"/>
                <a:gd name="T13" fmla="*/ 0 h 37"/>
                <a:gd name="T14" fmla="*/ 18 w 18"/>
                <a:gd name="T15" fmla="*/ 0 h 37"/>
                <a:gd name="T16" fmla="*/ 18 w 18"/>
                <a:gd name="T17" fmla="*/ 2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8" h="37">
                  <a:moveTo>
                    <a:pt x="18" y="26"/>
                  </a:moveTo>
                  <a:cubicBezTo>
                    <a:pt x="18" y="33"/>
                    <a:pt x="14" y="37"/>
                    <a:pt x="8" y="37"/>
                  </a:cubicBezTo>
                  <a:cubicBezTo>
                    <a:pt x="5" y="37"/>
                    <a:pt x="2" y="37"/>
                    <a:pt x="0" y="36"/>
                  </a:cubicBezTo>
                  <a:cubicBezTo>
                    <a:pt x="1" y="30"/>
                    <a:pt x="1" y="30"/>
                    <a:pt x="1" y="30"/>
                  </a:cubicBezTo>
                  <a:cubicBezTo>
                    <a:pt x="3" y="30"/>
                    <a:pt x="5" y="31"/>
                    <a:pt x="7" y="31"/>
                  </a:cubicBezTo>
                  <a:cubicBezTo>
                    <a:pt x="9" y="31"/>
                    <a:pt x="10" y="30"/>
                    <a:pt x="10" y="27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8" y="0"/>
                    <a:pt x="18" y="0"/>
                    <a:pt x="18" y="0"/>
                  </a:cubicBezTo>
                  <a:lnTo>
                    <a:pt x="18" y="2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34" name="Freeform 26"/>
            <p:cNvSpPr>
              <a:spLocks/>
            </p:cNvSpPr>
            <p:nvPr/>
          </p:nvSpPr>
          <p:spPr bwMode="auto">
            <a:xfrm>
              <a:off x="11550650" y="6542088"/>
              <a:ext cx="52388" cy="58737"/>
            </a:xfrm>
            <a:custGeom>
              <a:avLst/>
              <a:gdLst>
                <a:gd name="T0" fmla="*/ 19 w 24"/>
                <a:gd name="T1" fmla="*/ 27 h 27"/>
                <a:gd name="T2" fmla="*/ 18 w 24"/>
                <a:gd name="T3" fmla="*/ 24 h 27"/>
                <a:gd name="T4" fmla="*/ 10 w 24"/>
                <a:gd name="T5" fmla="*/ 27 h 27"/>
                <a:gd name="T6" fmla="*/ 0 w 24"/>
                <a:gd name="T7" fmla="*/ 16 h 27"/>
                <a:gd name="T8" fmla="*/ 0 w 24"/>
                <a:gd name="T9" fmla="*/ 0 h 27"/>
                <a:gd name="T10" fmla="*/ 7 w 24"/>
                <a:gd name="T11" fmla="*/ 0 h 27"/>
                <a:gd name="T12" fmla="*/ 7 w 24"/>
                <a:gd name="T13" fmla="*/ 16 h 27"/>
                <a:gd name="T14" fmla="*/ 12 w 24"/>
                <a:gd name="T15" fmla="*/ 22 h 27"/>
                <a:gd name="T16" fmla="*/ 16 w 24"/>
                <a:gd name="T17" fmla="*/ 20 h 27"/>
                <a:gd name="T18" fmla="*/ 16 w 24"/>
                <a:gd name="T19" fmla="*/ 0 h 27"/>
                <a:gd name="T20" fmla="*/ 24 w 24"/>
                <a:gd name="T21" fmla="*/ 0 h 27"/>
                <a:gd name="T22" fmla="*/ 24 w 24"/>
                <a:gd name="T23" fmla="*/ 27 h 27"/>
                <a:gd name="T24" fmla="*/ 19 w 24"/>
                <a:gd name="T2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27">
                  <a:moveTo>
                    <a:pt x="19" y="27"/>
                  </a:moveTo>
                  <a:cubicBezTo>
                    <a:pt x="18" y="24"/>
                    <a:pt x="18" y="24"/>
                    <a:pt x="18" y="24"/>
                  </a:cubicBezTo>
                  <a:cubicBezTo>
                    <a:pt x="17" y="25"/>
                    <a:pt x="14" y="27"/>
                    <a:pt x="10" y="27"/>
                  </a:cubicBezTo>
                  <a:cubicBezTo>
                    <a:pt x="3" y="27"/>
                    <a:pt x="0" y="24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7" y="20"/>
                    <a:pt x="9" y="22"/>
                    <a:pt x="12" y="22"/>
                  </a:cubicBezTo>
                  <a:cubicBezTo>
                    <a:pt x="14" y="22"/>
                    <a:pt x="15" y="21"/>
                    <a:pt x="16" y="2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4" y="27"/>
                    <a:pt x="24" y="27"/>
                    <a:pt x="24" y="27"/>
                  </a:cubicBezTo>
                  <a:lnTo>
                    <a:pt x="19" y="2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35" name="Freeform 27"/>
            <p:cNvSpPr>
              <a:spLocks/>
            </p:cNvSpPr>
            <p:nvPr/>
          </p:nvSpPr>
          <p:spPr bwMode="auto">
            <a:xfrm>
              <a:off x="11614150" y="6542088"/>
              <a:ext cx="39688" cy="58737"/>
            </a:xfrm>
            <a:custGeom>
              <a:avLst/>
              <a:gdLst>
                <a:gd name="T0" fmla="*/ 7 w 18"/>
                <a:gd name="T1" fmla="*/ 7 h 27"/>
                <a:gd name="T2" fmla="*/ 18 w 18"/>
                <a:gd name="T3" fmla="*/ 19 h 27"/>
                <a:gd name="T4" fmla="*/ 8 w 18"/>
                <a:gd name="T5" fmla="*/ 27 h 27"/>
                <a:gd name="T6" fmla="*/ 0 w 18"/>
                <a:gd name="T7" fmla="*/ 25 h 27"/>
                <a:gd name="T8" fmla="*/ 1 w 18"/>
                <a:gd name="T9" fmla="*/ 20 h 27"/>
                <a:gd name="T10" fmla="*/ 7 w 18"/>
                <a:gd name="T11" fmla="*/ 22 h 27"/>
                <a:gd name="T12" fmla="*/ 11 w 18"/>
                <a:gd name="T13" fmla="*/ 19 h 27"/>
                <a:gd name="T14" fmla="*/ 0 w 18"/>
                <a:gd name="T15" fmla="*/ 7 h 27"/>
                <a:gd name="T16" fmla="*/ 10 w 18"/>
                <a:gd name="T17" fmla="*/ 0 h 27"/>
                <a:gd name="T18" fmla="*/ 17 w 18"/>
                <a:gd name="T19" fmla="*/ 1 h 27"/>
                <a:gd name="T20" fmla="*/ 17 w 18"/>
                <a:gd name="T21" fmla="*/ 6 h 27"/>
                <a:gd name="T22" fmla="*/ 10 w 18"/>
                <a:gd name="T23" fmla="*/ 5 h 27"/>
                <a:gd name="T24" fmla="*/ 7 w 18"/>
                <a:gd name="T25" fmla="*/ 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27">
                  <a:moveTo>
                    <a:pt x="7" y="7"/>
                  </a:moveTo>
                  <a:cubicBezTo>
                    <a:pt x="7" y="11"/>
                    <a:pt x="18" y="10"/>
                    <a:pt x="18" y="19"/>
                  </a:cubicBezTo>
                  <a:cubicBezTo>
                    <a:pt x="18" y="24"/>
                    <a:pt x="14" y="27"/>
                    <a:pt x="8" y="27"/>
                  </a:cubicBezTo>
                  <a:cubicBezTo>
                    <a:pt x="4" y="27"/>
                    <a:pt x="1" y="26"/>
                    <a:pt x="0" y="25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2" y="21"/>
                    <a:pt x="5" y="22"/>
                    <a:pt x="7" y="22"/>
                  </a:cubicBezTo>
                  <a:cubicBezTo>
                    <a:pt x="10" y="22"/>
                    <a:pt x="11" y="21"/>
                    <a:pt x="11" y="19"/>
                  </a:cubicBezTo>
                  <a:cubicBezTo>
                    <a:pt x="11" y="15"/>
                    <a:pt x="0" y="16"/>
                    <a:pt x="0" y="7"/>
                  </a:cubicBezTo>
                  <a:cubicBezTo>
                    <a:pt x="0" y="3"/>
                    <a:pt x="3" y="0"/>
                    <a:pt x="10" y="0"/>
                  </a:cubicBezTo>
                  <a:cubicBezTo>
                    <a:pt x="13" y="0"/>
                    <a:pt x="16" y="0"/>
                    <a:pt x="17" y="1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5" y="5"/>
                    <a:pt x="12" y="5"/>
                    <a:pt x="10" y="5"/>
                  </a:cubicBezTo>
                  <a:cubicBezTo>
                    <a:pt x="8" y="5"/>
                    <a:pt x="7" y="6"/>
                    <a:pt x="7" y="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36" name="Freeform 28"/>
            <p:cNvSpPr>
              <a:spLocks/>
            </p:cNvSpPr>
            <p:nvPr/>
          </p:nvSpPr>
          <p:spPr bwMode="auto">
            <a:xfrm>
              <a:off x="11663363" y="6527800"/>
              <a:ext cx="39688" cy="73025"/>
            </a:xfrm>
            <a:custGeom>
              <a:avLst/>
              <a:gdLst>
                <a:gd name="T0" fmla="*/ 11 w 18"/>
                <a:gd name="T1" fmla="*/ 33 h 33"/>
                <a:gd name="T2" fmla="*/ 4 w 18"/>
                <a:gd name="T3" fmla="*/ 25 h 33"/>
                <a:gd name="T4" fmla="*/ 4 w 18"/>
                <a:gd name="T5" fmla="*/ 11 h 33"/>
                <a:gd name="T6" fmla="*/ 0 w 18"/>
                <a:gd name="T7" fmla="*/ 11 h 33"/>
                <a:gd name="T8" fmla="*/ 0 w 18"/>
                <a:gd name="T9" fmla="*/ 6 h 33"/>
                <a:gd name="T10" fmla="*/ 4 w 18"/>
                <a:gd name="T11" fmla="*/ 6 h 33"/>
                <a:gd name="T12" fmla="*/ 4 w 18"/>
                <a:gd name="T13" fmla="*/ 2 h 33"/>
                <a:gd name="T14" fmla="*/ 10 w 18"/>
                <a:gd name="T15" fmla="*/ 0 h 33"/>
                <a:gd name="T16" fmla="*/ 10 w 18"/>
                <a:gd name="T17" fmla="*/ 6 h 33"/>
                <a:gd name="T18" fmla="*/ 17 w 18"/>
                <a:gd name="T19" fmla="*/ 6 h 33"/>
                <a:gd name="T20" fmla="*/ 17 w 18"/>
                <a:gd name="T21" fmla="*/ 11 h 33"/>
                <a:gd name="T22" fmla="*/ 10 w 18"/>
                <a:gd name="T23" fmla="*/ 11 h 33"/>
                <a:gd name="T24" fmla="*/ 10 w 18"/>
                <a:gd name="T25" fmla="*/ 24 h 33"/>
                <a:gd name="T26" fmla="*/ 13 w 18"/>
                <a:gd name="T27" fmla="*/ 27 h 33"/>
                <a:gd name="T28" fmla="*/ 17 w 18"/>
                <a:gd name="T29" fmla="*/ 26 h 33"/>
                <a:gd name="T30" fmla="*/ 18 w 18"/>
                <a:gd name="T31" fmla="*/ 32 h 33"/>
                <a:gd name="T32" fmla="*/ 11 w 18"/>
                <a:gd name="T33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8" h="33">
                  <a:moveTo>
                    <a:pt x="11" y="33"/>
                  </a:moveTo>
                  <a:cubicBezTo>
                    <a:pt x="7" y="33"/>
                    <a:pt x="4" y="31"/>
                    <a:pt x="4" y="25"/>
                  </a:cubicBezTo>
                  <a:cubicBezTo>
                    <a:pt x="4" y="11"/>
                    <a:pt x="4" y="11"/>
                    <a:pt x="4" y="11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17" y="11"/>
                    <a:pt x="17" y="11"/>
                    <a:pt x="17" y="11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6"/>
                    <a:pt x="11" y="27"/>
                    <a:pt x="13" y="27"/>
                  </a:cubicBezTo>
                  <a:cubicBezTo>
                    <a:pt x="15" y="27"/>
                    <a:pt x="16" y="27"/>
                    <a:pt x="17" y="26"/>
                  </a:cubicBezTo>
                  <a:cubicBezTo>
                    <a:pt x="18" y="32"/>
                    <a:pt x="18" y="32"/>
                    <a:pt x="18" y="32"/>
                  </a:cubicBezTo>
                  <a:cubicBezTo>
                    <a:pt x="17" y="32"/>
                    <a:pt x="14" y="33"/>
                    <a:pt x="11" y="33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37" name="Freeform 29"/>
            <p:cNvSpPr>
              <a:spLocks noEditPoints="1"/>
            </p:cNvSpPr>
            <p:nvPr/>
          </p:nvSpPr>
          <p:spPr bwMode="auto">
            <a:xfrm>
              <a:off x="11710988" y="6519863"/>
              <a:ext cx="22225" cy="80962"/>
            </a:xfrm>
            <a:custGeom>
              <a:avLst/>
              <a:gdLst>
                <a:gd name="T0" fmla="*/ 5 w 14"/>
                <a:gd name="T1" fmla="*/ 51 h 51"/>
                <a:gd name="T2" fmla="*/ 5 w 14"/>
                <a:gd name="T3" fmla="*/ 20 h 51"/>
                <a:gd name="T4" fmla="*/ 0 w 14"/>
                <a:gd name="T5" fmla="*/ 20 h 51"/>
                <a:gd name="T6" fmla="*/ 0 w 14"/>
                <a:gd name="T7" fmla="*/ 14 h 51"/>
                <a:gd name="T8" fmla="*/ 14 w 14"/>
                <a:gd name="T9" fmla="*/ 14 h 51"/>
                <a:gd name="T10" fmla="*/ 14 w 14"/>
                <a:gd name="T11" fmla="*/ 51 h 51"/>
                <a:gd name="T12" fmla="*/ 5 w 14"/>
                <a:gd name="T13" fmla="*/ 51 h 51"/>
                <a:gd name="T14" fmla="*/ 5 w 14"/>
                <a:gd name="T15" fmla="*/ 0 h 51"/>
                <a:gd name="T16" fmla="*/ 14 w 14"/>
                <a:gd name="T17" fmla="*/ 0 h 51"/>
                <a:gd name="T18" fmla="*/ 14 w 14"/>
                <a:gd name="T19" fmla="*/ 8 h 51"/>
                <a:gd name="T20" fmla="*/ 5 w 14"/>
                <a:gd name="T21" fmla="*/ 8 h 51"/>
                <a:gd name="T22" fmla="*/ 5 w 14"/>
                <a:gd name="T23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51">
                  <a:moveTo>
                    <a:pt x="5" y="51"/>
                  </a:moveTo>
                  <a:lnTo>
                    <a:pt x="5" y="20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14" y="14"/>
                  </a:lnTo>
                  <a:lnTo>
                    <a:pt x="14" y="51"/>
                  </a:lnTo>
                  <a:lnTo>
                    <a:pt x="5" y="51"/>
                  </a:lnTo>
                  <a:close/>
                  <a:moveTo>
                    <a:pt x="5" y="0"/>
                  </a:moveTo>
                  <a:lnTo>
                    <a:pt x="14" y="0"/>
                  </a:lnTo>
                  <a:lnTo>
                    <a:pt x="14" y="8"/>
                  </a:lnTo>
                  <a:lnTo>
                    <a:pt x="5" y="8"/>
                  </a:lnTo>
                  <a:lnTo>
                    <a:pt x="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39" name="Freeform 30"/>
            <p:cNvSpPr>
              <a:spLocks/>
            </p:cNvSpPr>
            <p:nvPr/>
          </p:nvSpPr>
          <p:spPr bwMode="auto">
            <a:xfrm>
              <a:off x="11747500" y="6542088"/>
              <a:ext cx="46038" cy="58737"/>
            </a:xfrm>
            <a:custGeom>
              <a:avLst/>
              <a:gdLst>
                <a:gd name="T0" fmla="*/ 21 w 21"/>
                <a:gd name="T1" fmla="*/ 25 h 27"/>
                <a:gd name="T2" fmla="*/ 12 w 21"/>
                <a:gd name="T3" fmla="*/ 27 h 27"/>
                <a:gd name="T4" fmla="*/ 0 w 21"/>
                <a:gd name="T5" fmla="*/ 14 h 27"/>
                <a:gd name="T6" fmla="*/ 12 w 21"/>
                <a:gd name="T7" fmla="*/ 0 h 27"/>
                <a:gd name="T8" fmla="*/ 21 w 21"/>
                <a:gd name="T9" fmla="*/ 2 h 27"/>
                <a:gd name="T10" fmla="*/ 20 w 21"/>
                <a:gd name="T11" fmla="*/ 7 h 27"/>
                <a:gd name="T12" fmla="*/ 13 w 21"/>
                <a:gd name="T13" fmla="*/ 5 h 27"/>
                <a:gd name="T14" fmla="*/ 7 w 21"/>
                <a:gd name="T15" fmla="*/ 14 h 27"/>
                <a:gd name="T16" fmla="*/ 13 w 21"/>
                <a:gd name="T17" fmla="*/ 22 h 27"/>
                <a:gd name="T18" fmla="*/ 20 w 21"/>
                <a:gd name="T19" fmla="*/ 20 h 27"/>
                <a:gd name="T20" fmla="*/ 21 w 21"/>
                <a:gd name="T21" fmla="*/ 25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" h="27">
                  <a:moveTo>
                    <a:pt x="21" y="25"/>
                  </a:moveTo>
                  <a:cubicBezTo>
                    <a:pt x="20" y="26"/>
                    <a:pt x="16" y="27"/>
                    <a:pt x="12" y="27"/>
                  </a:cubicBezTo>
                  <a:cubicBezTo>
                    <a:pt x="5" y="27"/>
                    <a:pt x="0" y="23"/>
                    <a:pt x="0" y="14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6" y="0"/>
                    <a:pt x="19" y="1"/>
                    <a:pt x="21" y="2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18" y="6"/>
                    <a:pt x="15" y="5"/>
                    <a:pt x="13" y="5"/>
                  </a:cubicBezTo>
                  <a:cubicBezTo>
                    <a:pt x="9" y="5"/>
                    <a:pt x="7" y="8"/>
                    <a:pt x="7" y="14"/>
                  </a:cubicBezTo>
                  <a:cubicBezTo>
                    <a:pt x="7" y="20"/>
                    <a:pt x="9" y="22"/>
                    <a:pt x="13" y="22"/>
                  </a:cubicBezTo>
                  <a:cubicBezTo>
                    <a:pt x="16" y="22"/>
                    <a:pt x="18" y="21"/>
                    <a:pt x="20" y="20"/>
                  </a:cubicBezTo>
                  <a:lnTo>
                    <a:pt x="21" y="2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40" name="Freeform 31"/>
            <p:cNvSpPr>
              <a:spLocks noEditPoints="1"/>
            </p:cNvSpPr>
            <p:nvPr/>
          </p:nvSpPr>
          <p:spPr bwMode="auto">
            <a:xfrm>
              <a:off x="11801475" y="6519863"/>
              <a:ext cx="22225" cy="80962"/>
            </a:xfrm>
            <a:custGeom>
              <a:avLst/>
              <a:gdLst>
                <a:gd name="T0" fmla="*/ 4 w 14"/>
                <a:gd name="T1" fmla="*/ 51 h 51"/>
                <a:gd name="T2" fmla="*/ 4 w 14"/>
                <a:gd name="T3" fmla="*/ 20 h 51"/>
                <a:gd name="T4" fmla="*/ 0 w 14"/>
                <a:gd name="T5" fmla="*/ 20 h 51"/>
                <a:gd name="T6" fmla="*/ 0 w 14"/>
                <a:gd name="T7" fmla="*/ 14 h 51"/>
                <a:gd name="T8" fmla="*/ 14 w 14"/>
                <a:gd name="T9" fmla="*/ 14 h 51"/>
                <a:gd name="T10" fmla="*/ 14 w 14"/>
                <a:gd name="T11" fmla="*/ 51 h 51"/>
                <a:gd name="T12" fmla="*/ 4 w 14"/>
                <a:gd name="T13" fmla="*/ 51 h 51"/>
                <a:gd name="T14" fmla="*/ 4 w 14"/>
                <a:gd name="T15" fmla="*/ 0 h 51"/>
                <a:gd name="T16" fmla="*/ 14 w 14"/>
                <a:gd name="T17" fmla="*/ 0 h 51"/>
                <a:gd name="T18" fmla="*/ 14 w 14"/>
                <a:gd name="T19" fmla="*/ 8 h 51"/>
                <a:gd name="T20" fmla="*/ 4 w 14"/>
                <a:gd name="T21" fmla="*/ 8 h 51"/>
                <a:gd name="T22" fmla="*/ 4 w 14"/>
                <a:gd name="T23" fmla="*/ 0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4" h="51">
                  <a:moveTo>
                    <a:pt x="4" y="51"/>
                  </a:moveTo>
                  <a:lnTo>
                    <a:pt x="4" y="20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14" y="14"/>
                  </a:lnTo>
                  <a:lnTo>
                    <a:pt x="14" y="51"/>
                  </a:lnTo>
                  <a:lnTo>
                    <a:pt x="4" y="51"/>
                  </a:lnTo>
                  <a:close/>
                  <a:moveTo>
                    <a:pt x="4" y="0"/>
                  </a:moveTo>
                  <a:lnTo>
                    <a:pt x="14" y="0"/>
                  </a:lnTo>
                  <a:lnTo>
                    <a:pt x="14" y="8"/>
                  </a:lnTo>
                  <a:lnTo>
                    <a:pt x="4" y="8"/>
                  </a:lnTo>
                  <a:lnTo>
                    <a:pt x="4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41" name="Freeform 32"/>
            <p:cNvSpPr>
              <a:spLocks noEditPoints="1"/>
            </p:cNvSpPr>
            <p:nvPr/>
          </p:nvSpPr>
          <p:spPr bwMode="auto">
            <a:xfrm>
              <a:off x="11834813" y="6542088"/>
              <a:ext cx="50800" cy="58737"/>
            </a:xfrm>
            <a:custGeom>
              <a:avLst/>
              <a:gdLst>
                <a:gd name="T0" fmla="*/ 18 w 23"/>
                <a:gd name="T1" fmla="*/ 27 h 27"/>
                <a:gd name="T2" fmla="*/ 17 w 23"/>
                <a:gd name="T3" fmla="*/ 24 h 27"/>
                <a:gd name="T4" fmla="*/ 9 w 23"/>
                <a:gd name="T5" fmla="*/ 27 h 27"/>
                <a:gd name="T6" fmla="*/ 0 w 23"/>
                <a:gd name="T7" fmla="*/ 19 h 27"/>
                <a:gd name="T8" fmla="*/ 10 w 23"/>
                <a:gd name="T9" fmla="*/ 11 h 27"/>
                <a:gd name="T10" fmla="*/ 16 w 23"/>
                <a:gd name="T11" fmla="*/ 11 h 27"/>
                <a:gd name="T12" fmla="*/ 16 w 23"/>
                <a:gd name="T13" fmla="*/ 10 h 27"/>
                <a:gd name="T14" fmla="*/ 11 w 23"/>
                <a:gd name="T15" fmla="*/ 5 h 27"/>
                <a:gd name="T16" fmla="*/ 3 w 23"/>
                <a:gd name="T17" fmla="*/ 7 h 27"/>
                <a:gd name="T18" fmla="*/ 2 w 23"/>
                <a:gd name="T19" fmla="*/ 2 h 27"/>
                <a:gd name="T20" fmla="*/ 12 w 23"/>
                <a:gd name="T21" fmla="*/ 0 h 27"/>
                <a:gd name="T22" fmla="*/ 23 w 23"/>
                <a:gd name="T23" fmla="*/ 10 h 27"/>
                <a:gd name="T24" fmla="*/ 23 w 23"/>
                <a:gd name="T25" fmla="*/ 27 h 27"/>
                <a:gd name="T26" fmla="*/ 18 w 23"/>
                <a:gd name="T27" fmla="*/ 27 h 27"/>
                <a:gd name="T28" fmla="*/ 16 w 23"/>
                <a:gd name="T29" fmla="*/ 15 h 27"/>
                <a:gd name="T30" fmla="*/ 12 w 23"/>
                <a:gd name="T31" fmla="*/ 15 h 27"/>
                <a:gd name="T32" fmla="*/ 7 w 23"/>
                <a:gd name="T33" fmla="*/ 19 h 27"/>
                <a:gd name="T34" fmla="*/ 11 w 23"/>
                <a:gd name="T35" fmla="*/ 23 h 27"/>
                <a:gd name="T36" fmla="*/ 16 w 23"/>
                <a:gd name="T37" fmla="*/ 21 h 27"/>
                <a:gd name="T38" fmla="*/ 16 w 23"/>
                <a:gd name="T39" fmla="*/ 15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" h="27">
                  <a:moveTo>
                    <a:pt x="18" y="27"/>
                  </a:moveTo>
                  <a:cubicBezTo>
                    <a:pt x="17" y="24"/>
                    <a:pt x="17" y="24"/>
                    <a:pt x="17" y="24"/>
                  </a:cubicBezTo>
                  <a:cubicBezTo>
                    <a:pt x="16" y="25"/>
                    <a:pt x="13" y="27"/>
                    <a:pt x="9" y="27"/>
                  </a:cubicBezTo>
                  <a:cubicBezTo>
                    <a:pt x="4" y="27"/>
                    <a:pt x="0" y="24"/>
                    <a:pt x="0" y="19"/>
                  </a:cubicBezTo>
                  <a:cubicBezTo>
                    <a:pt x="0" y="14"/>
                    <a:pt x="4" y="11"/>
                    <a:pt x="10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6"/>
                    <a:pt x="14" y="5"/>
                    <a:pt x="11" y="5"/>
                  </a:cubicBezTo>
                  <a:cubicBezTo>
                    <a:pt x="8" y="5"/>
                    <a:pt x="6" y="6"/>
                    <a:pt x="3" y="7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4" y="1"/>
                    <a:pt x="8" y="0"/>
                    <a:pt x="12" y="0"/>
                  </a:cubicBezTo>
                  <a:cubicBezTo>
                    <a:pt x="19" y="0"/>
                    <a:pt x="23" y="3"/>
                    <a:pt x="23" y="10"/>
                  </a:cubicBezTo>
                  <a:cubicBezTo>
                    <a:pt x="23" y="27"/>
                    <a:pt x="23" y="27"/>
                    <a:pt x="23" y="27"/>
                  </a:cubicBezTo>
                  <a:lnTo>
                    <a:pt x="18" y="27"/>
                  </a:lnTo>
                  <a:close/>
                  <a:moveTo>
                    <a:pt x="16" y="15"/>
                  </a:moveTo>
                  <a:cubicBezTo>
                    <a:pt x="12" y="15"/>
                    <a:pt x="12" y="15"/>
                    <a:pt x="12" y="15"/>
                  </a:cubicBezTo>
                  <a:cubicBezTo>
                    <a:pt x="9" y="15"/>
                    <a:pt x="7" y="17"/>
                    <a:pt x="7" y="19"/>
                  </a:cubicBezTo>
                  <a:cubicBezTo>
                    <a:pt x="7" y="21"/>
                    <a:pt x="9" y="23"/>
                    <a:pt x="11" y="23"/>
                  </a:cubicBezTo>
                  <a:cubicBezTo>
                    <a:pt x="13" y="23"/>
                    <a:pt x="15" y="22"/>
                    <a:pt x="16" y="21"/>
                  </a:cubicBezTo>
                  <a:lnTo>
                    <a:pt x="16" y="1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42" name="Freeform 33"/>
            <p:cNvSpPr>
              <a:spLocks/>
            </p:cNvSpPr>
            <p:nvPr/>
          </p:nvSpPr>
          <p:spPr bwMode="auto">
            <a:xfrm>
              <a:off x="10783888" y="6681788"/>
              <a:ext cx="60325" cy="82550"/>
            </a:xfrm>
            <a:custGeom>
              <a:avLst/>
              <a:gdLst>
                <a:gd name="T0" fmla="*/ 14 w 27"/>
                <a:gd name="T1" fmla="*/ 26 h 37"/>
                <a:gd name="T2" fmla="*/ 9 w 27"/>
                <a:gd name="T3" fmla="*/ 27 h 37"/>
                <a:gd name="T4" fmla="*/ 1 w 27"/>
                <a:gd name="T5" fmla="*/ 0 h 37"/>
                <a:gd name="T6" fmla="*/ 9 w 27"/>
                <a:gd name="T7" fmla="*/ 0 h 37"/>
                <a:gd name="T8" fmla="*/ 14 w 27"/>
                <a:gd name="T9" fmla="*/ 22 h 37"/>
                <a:gd name="T10" fmla="*/ 14 w 27"/>
                <a:gd name="T11" fmla="*/ 22 h 37"/>
                <a:gd name="T12" fmla="*/ 20 w 27"/>
                <a:gd name="T13" fmla="*/ 0 h 37"/>
                <a:gd name="T14" fmla="*/ 27 w 27"/>
                <a:gd name="T15" fmla="*/ 0 h 37"/>
                <a:gd name="T16" fmla="*/ 19 w 27"/>
                <a:gd name="T17" fmla="*/ 27 h 37"/>
                <a:gd name="T18" fmla="*/ 7 w 27"/>
                <a:gd name="T19" fmla="*/ 37 h 37"/>
                <a:gd name="T20" fmla="*/ 0 w 27"/>
                <a:gd name="T21" fmla="*/ 35 h 37"/>
                <a:gd name="T22" fmla="*/ 2 w 27"/>
                <a:gd name="T23" fmla="*/ 30 h 37"/>
                <a:gd name="T24" fmla="*/ 3 w 27"/>
                <a:gd name="T25" fmla="*/ 30 h 37"/>
                <a:gd name="T26" fmla="*/ 8 w 27"/>
                <a:gd name="T27" fmla="*/ 32 h 37"/>
                <a:gd name="T28" fmla="*/ 13 w 27"/>
                <a:gd name="T29" fmla="*/ 27 h 37"/>
                <a:gd name="T30" fmla="*/ 14 w 27"/>
                <a:gd name="T31" fmla="*/ 2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7" h="37">
                  <a:moveTo>
                    <a:pt x="14" y="26"/>
                  </a:moveTo>
                  <a:cubicBezTo>
                    <a:pt x="9" y="27"/>
                    <a:pt x="9" y="27"/>
                    <a:pt x="9" y="27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14" y="22"/>
                    <a:pt x="14" y="22"/>
                    <a:pt x="14" y="22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9" y="27"/>
                    <a:pt x="19" y="27"/>
                    <a:pt x="19" y="27"/>
                  </a:cubicBezTo>
                  <a:cubicBezTo>
                    <a:pt x="17" y="35"/>
                    <a:pt x="13" y="37"/>
                    <a:pt x="7" y="37"/>
                  </a:cubicBezTo>
                  <a:cubicBezTo>
                    <a:pt x="4" y="37"/>
                    <a:pt x="1" y="36"/>
                    <a:pt x="0" y="35"/>
                  </a:cubicBezTo>
                  <a:cubicBezTo>
                    <a:pt x="2" y="30"/>
                    <a:pt x="2" y="30"/>
                    <a:pt x="2" y="30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3" y="30"/>
                    <a:pt x="5" y="32"/>
                    <a:pt x="8" y="32"/>
                  </a:cubicBezTo>
                  <a:cubicBezTo>
                    <a:pt x="11" y="32"/>
                    <a:pt x="12" y="30"/>
                    <a:pt x="13" y="27"/>
                  </a:cubicBezTo>
                  <a:lnTo>
                    <a:pt x="14" y="2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43" name="Freeform 34"/>
            <p:cNvSpPr>
              <a:spLocks noEditPoints="1"/>
            </p:cNvSpPr>
            <p:nvPr/>
          </p:nvSpPr>
          <p:spPr bwMode="auto">
            <a:xfrm>
              <a:off x="10879138" y="6659563"/>
              <a:ext cx="63500" cy="82550"/>
            </a:xfrm>
            <a:custGeom>
              <a:avLst/>
              <a:gdLst>
                <a:gd name="T0" fmla="*/ 13 w 29"/>
                <a:gd name="T1" fmla="*/ 37 h 37"/>
                <a:gd name="T2" fmla="*/ 0 w 29"/>
                <a:gd name="T3" fmla="*/ 35 h 37"/>
                <a:gd name="T4" fmla="*/ 0 w 29"/>
                <a:gd name="T5" fmla="*/ 0 h 37"/>
                <a:gd name="T6" fmla="*/ 12 w 29"/>
                <a:gd name="T7" fmla="*/ 0 h 37"/>
                <a:gd name="T8" fmla="*/ 29 w 29"/>
                <a:gd name="T9" fmla="*/ 18 h 37"/>
                <a:gd name="T10" fmla="*/ 13 w 29"/>
                <a:gd name="T11" fmla="*/ 37 h 37"/>
                <a:gd name="T12" fmla="*/ 12 w 29"/>
                <a:gd name="T13" fmla="*/ 6 h 37"/>
                <a:gd name="T14" fmla="*/ 7 w 29"/>
                <a:gd name="T15" fmla="*/ 6 h 37"/>
                <a:gd name="T16" fmla="*/ 7 w 29"/>
                <a:gd name="T17" fmla="*/ 30 h 37"/>
                <a:gd name="T18" fmla="*/ 13 w 29"/>
                <a:gd name="T19" fmla="*/ 31 h 37"/>
                <a:gd name="T20" fmla="*/ 22 w 29"/>
                <a:gd name="T21" fmla="*/ 18 h 37"/>
                <a:gd name="T22" fmla="*/ 12 w 29"/>
                <a:gd name="T23" fmla="*/ 6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9" h="37">
                  <a:moveTo>
                    <a:pt x="13" y="37"/>
                  </a:moveTo>
                  <a:cubicBezTo>
                    <a:pt x="8" y="37"/>
                    <a:pt x="3" y="36"/>
                    <a:pt x="0" y="3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23" y="0"/>
                    <a:pt x="29" y="4"/>
                    <a:pt x="29" y="18"/>
                  </a:cubicBezTo>
                  <a:cubicBezTo>
                    <a:pt x="29" y="30"/>
                    <a:pt x="24" y="37"/>
                    <a:pt x="13" y="37"/>
                  </a:cubicBezTo>
                  <a:close/>
                  <a:moveTo>
                    <a:pt x="12" y="6"/>
                  </a:moveTo>
                  <a:cubicBezTo>
                    <a:pt x="7" y="6"/>
                    <a:pt x="7" y="6"/>
                    <a:pt x="7" y="6"/>
                  </a:cubicBezTo>
                  <a:cubicBezTo>
                    <a:pt x="7" y="30"/>
                    <a:pt x="7" y="30"/>
                    <a:pt x="7" y="30"/>
                  </a:cubicBezTo>
                  <a:cubicBezTo>
                    <a:pt x="8" y="31"/>
                    <a:pt x="11" y="31"/>
                    <a:pt x="13" y="31"/>
                  </a:cubicBezTo>
                  <a:cubicBezTo>
                    <a:pt x="18" y="31"/>
                    <a:pt x="22" y="28"/>
                    <a:pt x="22" y="18"/>
                  </a:cubicBezTo>
                  <a:cubicBezTo>
                    <a:pt x="22" y="9"/>
                    <a:pt x="19" y="6"/>
                    <a:pt x="12" y="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44" name="Freeform 35"/>
            <p:cNvSpPr>
              <a:spLocks noEditPoints="1"/>
            </p:cNvSpPr>
            <p:nvPr/>
          </p:nvSpPr>
          <p:spPr bwMode="auto">
            <a:xfrm>
              <a:off x="10953750" y="6680200"/>
              <a:ext cx="53975" cy="61912"/>
            </a:xfrm>
            <a:custGeom>
              <a:avLst/>
              <a:gdLst>
                <a:gd name="T0" fmla="*/ 7 w 24"/>
                <a:gd name="T1" fmla="*/ 16 h 28"/>
                <a:gd name="T2" fmla="*/ 14 w 24"/>
                <a:gd name="T3" fmla="*/ 23 h 28"/>
                <a:gd name="T4" fmla="*/ 22 w 24"/>
                <a:gd name="T5" fmla="*/ 20 h 28"/>
                <a:gd name="T6" fmla="*/ 23 w 24"/>
                <a:gd name="T7" fmla="*/ 25 h 28"/>
                <a:gd name="T8" fmla="*/ 13 w 24"/>
                <a:gd name="T9" fmla="*/ 28 h 28"/>
                <a:gd name="T10" fmla="*/ 0 w 24"/>
                <a:gd name="T11" fmla="*/ 14 h 28"/>
                <a:gd name="T12" fmla="*/ 13 w 24"/>
                <a:gd name="T13" fmla="*/ 0 h 28"/>
                <a:gd name="T14" fmla="*/ 24 w 24"/>
                <a:gd name="T15" fmla="*/ 13 h 28"/>
                <a:gd name="T16" fmla="*/ 24 w 24"/>
                <a:gd name="T17" fmla="*/ 16 h 28"/>
                <a:gd name="T18" fmla="*/ 7 w 24"/>
                <a:gd name="T19" fmla="*/ 16 h 28"/>
                <a:gd name="T20" fmla="*/ 12 w 24"/>
                <a:gd name="T21" fmla="*/ 6 h 28"/>
                <a:gd name="T22" fmla="*/ 7 w 24"/>
                <a:gd name="T23" fmla="*/ 12 h 28"/>
                <a:gd name="T24" fmla="*/ 17 w 24"/>
                <a:gd name="T25" fmla="*/ 12 h 28"/>
                <a:gd name="T26" fmla="*/ 12 w 24"/>
                <a:gd name="T2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" h="28">
                  <a:moveTo>
                    <a:pt x="7" y="16"/>
                  </a:moveTo>
                  <a:cubicBezTo>
                    <a:pt x="7" y="20"/>
                    <a:pt x="10" y="23"/>
                    <a:pt x="14" y="23"/>
                  </a:cubicBezTo>
                  <a:cubicBezTo>
                    <a:pt x="17" y="23"/>
                    <a:pt x="20" y="22"/>
                    <a:pt x="22" y="20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21" y="27"/>
                    <a:pt x="17" y="28"/>
                    <a:pt x="13" y="28"/>
                  </a:cubicBezTo>
                  <a:cubicBezTo>
                    <a:pt x="5" y="28"/>
                    <a:pt x="0" y="23"/>
                    <a:pt x="0" y="14"/>
                  </a:cubicBezTo>
                  <a:cubicBezTo>
                    <a:pt x="0" y="6"/>
                    <a:pt x="4" y="0"/>
                    <a:pt x="13" y="0"/>
                  </a:cubicBezTo>
                  <a:cubicBezTo>
                    <a:pt x="21" y="0"/>
                    <a:pt x="24" y="6"/>
                    <a:pt x="24" y="13"/>
                  </a:cubicBezTo>
                  <a:cubicBezTo>
                    <a:pt x="24" y="16"/>
                    <a:pt x="24" y="16"/>
                    <a:pt x="24" y="16"/>
                  </a:cubicBezTo>
                  <a:lnTo>
                    <a:pt x="7" y="16"/>
                  </a:lnTo>
                  <a:close/>
                  <a:moveTo>
                    <a:pt x="12" y="6"/>
                  </a:moveTo>
                  <a:cubicBezTo>
                    <a:pt x="9" y="6"/>
                    <a:pt x="7" y="9"/>
                    <a:pt x="7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9"/>
                    <a:pt x="16" y="6"/>
                    <a:pt x="12" y="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45" name="Freeform 36"/>
            <p:cNvSpPr>
              <a:spLocks/>
            </p:cNvSpPr>
            <p:nvPr/>
          </p:nvSpPr>
          <p:spPr bwMode="auto">
            <a:xfrm>
              <a:off x="11017250" y="6681788"/>
              <a:ext cx="33338" cy="57150"/>
            </a:xfrm>
            <a:custGeom>
              <a:avLst/>
              <a:gdLst>
                <a:gd name="T0" fmla="*/ 15 w 15"/>
                <a:gd name="T1" fmla="*/ 6 h 26"/>
                <a:gd name="T2" fmla="*/ 12 w 15"/>
                <a:gd name="T3" fmla="*/ 5 h 26"/>
                <a:gd name="T4" fmla="*/ 7 w 15"/>
                <a:gd name="T5" fmla="*/ 7 h 26"/>
                <a:gd name="T6" fmla="*/ 7 w 15"/>
                <a:gd name="T7" fmla="*/ 26 h 26"/>
                <a:gd name="T8" fmla="*/ 0 w 15"/>
                <a:gd name="T9" fmla="*/ 26 h 26"/>
                <a:gd name="T10" fmla="*/ 0 w 15"/>
                <a:gd name="T11" fmla="*/ 0 h 26"/>
                <a:gd name="T12" fmla="*/ 5 w 15"/>
                <a:gd name="T13" fmla="*/ 0 h 26"/>
                <a:gd name="T14" fmla="*/ 6 w 15"/>
                <a:gd name="T15" fmla="*/ 4 h 26"/>
                <a:gd name="T16" fmla="*/ 6 w 15"/>
                <a:gd name="T17" fmla="*/ 4 h 26"/>
                <a:gd name="T18" fmla="*/ 12 w 15"/>
                <a:gd name="T19" fmla="*/ 0 h 26"/>
                <a:gd name="T20" fmla="*/ 15 w 15"/>
                <a:gd name="T21" fmla="*/ 0 h 26"/>
                <a:gd name="T22" fmla="*/ 15 w 15"/>
                <a:gd name="T23" fmla="*/ 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" h="26">
                  <a:moveTo>
                    <a:pt x="15" y="6"/>
                  </a:moveTo>
                  <a:cubicBezTo>
                    <a:pt x="14" y="6"/>
                    <a:pt x="13" y="5"/>
                    <a:pt x="12" y="5"/>
                  </a:cubicBezTo>
                  <a:cubicBezTo>
                    <a:pt x="10" y="5"/>
                    <a:pt x="8" y="6"/>
                    <a:pt x="7" y="7"/>
                  </a:cubicBezTo>
                  <a:cubicBezTo>
                    <a:pt x="7" y="26"/>
                    <a:pt x="7" y="26"/>
                    <a:pt x="7" y="26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7" y="2"/>
                    <a:pt x="9" y="0"/>
                    <a:pt x="12" y="0"/>
                  </a:cubicBezTo>
                  <a:cubicBezTo>
                    <a:pt x="14" y="0"/>
                    <a:pt x="15" y="0"/>
                    <a:pt x="15" y="0"/>
                  </a:cubicBezTo>
                  <a:lnTo>
                    <a:pt x="15" y="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46" name="Freeform 37"/>
            <p:cNvSpPr>
              <a:spLocks noEditPoints="1"/>
            </p:cNvSpPr>
            <p:nvPr/>
          </p:nvSpPr>
          <p:spPr bwMode="auto">
            <a:xfrm>
              <a:off x="11055350" y="6680200"/>
              <a:ext cx="50800" cy="61912"/>
            </a:xfrm>
            <a:custGeom>
              <a:avLst/>
              <a:gdLst>
                <a:gd name="T0" fmla="*/ 7 w 23"/>
                <a:gd name="T1" fmla="*/ 16 h 28"/>
                <a:gd name="T2" fmla="*/ 14 w 23"/>
                <a:gd name="T3" fmla="*/ 23 h 28"/>
                <a:gd name="T4" fmla="*/ 21 w 23"/>
                <a:gd name="T5" fmla="*/ 20 h 28"/>
                <a:gd name="T6" fmla="*/ 23 w 23"/>
                <a:gd name="T7" fmla="*/ 25 h 28"/>
                <a:gd name="T8" fmla="*/ 13 w 23"/>
                <a:gd name="T9" fmla="*/ 28 h 28"/>
                <a:gd name="T10" fmla="*/ 0 w 23"/>
                <a:gd name="T11" fmla="*/ 14 h 28"/>
                <a:gd name="T12" fmla="*/ 12 w 23"/>
                <a:gd name="T13" fmla="*/ 0 h 28"/>
                <a:gd name="T14" fmla="*/ 23 w 23"/>
                <a:gd name="T15" fmla="*/ 13 h 28"/>
                <a:gd name="T16" fmla="*/ 23 w 23"/>
                <a:gd name="T17" fmla="*/ 16 h 28"/>
                <a:gd name="T18" fmla="*/ 7 w 23"/>
                <a:gd name="T19" fmla="*/ 16 h 28"/>
                <a:gd name="T20" fmla="*/ 12 w 23"/>
                <a:gd name="T21" fmla="*/ 6 h 28"/>
                <a:gd name="T22" fmla="*/ 7 w 23"/>
                <a:gd name="T23" fmla="*/ 12 h 28"/>
                <a:gd name="T24" fmla="*/ 17 w 23"/>
                <a:gd name="T25" fmla="*/ 12 h 28"/>
                <a:gd name="T26" fmla="*/ 12 w 23"/>
                <a:gd name="T27" fmla="*/ 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3" h="28">
                  <a:moveTo>
                    <a:pt x="7" y="16"/>
                  </a:moveTo>
                  <a:cubicBezTo>
                    <a:pt x="7" y="20"/>
                    <a:pt x="9" y="23"/>
                    <a:pt x="14" y="23"/>
                  </a:cubicBezTo>
                  <a:cubicBezTo>
                    <a:pt x="16" y="23"/>
                    <a:pt x="19" y="22"/>
                    <a:pt x="21" y="20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21" y="27"/>
                    <a:pt x="17" y="28"/>
                    <a:pt x="13" y="28"/>
                  </a:cubicBezTo>
                  <a:cubicBezTo>
                    <a:pt x="5" y="28"/>
                    <a:pt x="0" y="23"/>
                    <a:pt x="0" y="14"/>
                  </a:cubicBezTo>
                  <a:cubicBezTo>
                    <a:pt x="0" y="6"/>
                    <a:pt x="4" y="0"/>
                    <a:pt x="12" y="0"/>
                  </a:cubicBezTo>
                  <a:cubicBezTo>
                    <a:pt x="20" y="0"/>
                    <a:pt x="23" y="6"/>
                    <a:pt x="23" y="13"/>
                  </a:cubicBezTo>
                  <a:cubicBezTo>
                    <a:pt x="23" y="16"/>
                    <a:pt x="23" y="16"/>
                    <a:pt x="23" y="16"/>
                  </a:cubicBezTo>
                  <a:lnTo>
                    <a:pt x="7" y="16"/>
                  </a:lnTo>
                  <a:close/>
                  <a:moveTo>
                    <a:pt x="12" y="6"/>
                  </a:moveTo>
                  <a:cubicBezTo>
                    <a:pt x="8" y="6"/>
                    <a:pt x="7" y="9"/>
                    <a:pt x="7" y="12"/>
                  </a:cubicBezTo>
                  <a:cubicBezTo>
                    <a:pt x="17" y="12"/>
                    <a:pt x="17" y="12"/>
                    <a:pt x="17" y="12"/>
                  </a:cubicBezTo>
                  <a:cubicBezTo>
                    <a:pt x="17" y="9"/>
                    <a:pt x="16" y="6"/>
                    <a:pt x="12" y="6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47" name="Freeform 38"/>
            <p:cNvSpPr>
              <a:spLocks/>
            </p:cNvSpPr>
            <p:nvPr/>
          </p:nvSpPr>
          <p:spPr bwMode="auto">
            <a:xfrm>
              <a:off x="11117263" y="6680200"/>
              <a:ext cx="47625" cy="61912"/>
            </a:xfrm>
            <a:custGeom>
              <a:avLst/>
              <a:gdLst>
                <a:gd name="T0" fmla="*/ 22 w 22"/>
                <a:gd name="T1" fmla="*/ 26 h 28"/>
                <a:gd name="T2" fmla="*/ 13 w 22"/>
                <a:gd name="T3" fmla="*/ 28 h 28"/>
                <a:gd name="T4" fmla="*/ 0 w 22"/>
                <a:gd name="T5" fmla="*/ 14 h 28"/>
                <a:gd name="T6" fmla="*/ 13 w 22"/>
                <a:gd name="T7" fmla="*/ 0 h 28"/>
                <a:gd name="T8" fmla="*/ 22 w 22"/>
                <a:gd name="T9" fmla="*/ 3 h 28"/>
                <a:gd name="T10" fmla="*/ 20 w 22"/>
                <a:gd name="T11" fmla="*/ 7 h 28"/>
                <a:gd name="T12" fmla="*/ 13 w 22"/>
                <a:gd name="T13" fmla="*/ 6 h 28"/>
                <a:gd name="T14" fmla="*/ 7 w 22"/>
                <a:gd name="T15" fmla="*/ 14 h 28"/>
                <a:gd name="T16" fmla="*/ 13 w 22"/>
                <a:gd name="T17" fmla="*/ 23 h 28"/>
                <a:gd name="T18" fmla="*/ 20 w 22"/>
                <a:gd name="T19" fmla="*/ 21 h 28"/>
                <a:gd name="T20" fmla="*/ 22 w 22"/>
                <a:gd name="T21" fmla="*/ 2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" h="28">
                  <a:moveTo>
                    <a:pt x="22" y="26"/>
                  </a:moveTo>
                  <a:cubicBezTo>
                    <a:pt x="20" y="26"/>
                    <a:pt x="17" y="28"/>
                    <a:pt x="13" y="28"/>
                  </a:cubicBezTo>
                  <a:cubicBezTo>
                    <a:pt x="5" y="28"/>
                    <a:pt x="0" y="23"/>
                    <a:pt x="0" y="14"/>
                  </a:cubicBezTo>
                  <a:cubicBezTo>
                    <a:pt x="0" y="6"/>
                    <a:pt x="5" y="0"/>
                    <a:pt x="13" y="0"/>
                  </a:cubicBezTo>
                  <a:cubicBezTo>
                    <a:pt x="16" y="0"/>
                    <a:pt x="19" y="1"/>
                    <a:pt x="22" y="3"/>
                  </a:cubicBezTo>
                  <a:cubicBezTo>
                    <a:pt x="20" y="7"/>
                    <a:pt x="20" y="7"/>
                    <a:pt x="20" y="7"/>
                  </a:cubicBezTo>
                  <a:cubicBezTo>
                    <a:pt x="18" y="6"/>
                    <a:pt x="15" y="6"/>
                    <a:pt x="13" y="6"/>
                  </a:cubicBezTo>
                  <a:cubicBezTo>
                    <a:pt x="10" y="6"/>
                    <a:pt x="7" y="8"/>
                    <a:pt x="7" y="14"/>
                  </a:cubicBezTo>
                  <a:cubicBezTo>
                    <a:pt x="7" y="20"/>
                    <a:pt x="9" y="23"/>
                    <a:pt x="13" y="23"/>
                  </a:cubicBezTo>
                  <a:cubicBezTo>
                    <a:pt x="16" y="23"/>
                    <a:pt x="19" y="22"/>
                    <a:pt x="20" y="21"/>
                  </a:cubicBezTo>
                  <a:lnTo>
                    <a:pt x="22" y="2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48" name="Freeform 39"/>
            <p:cNvSpPr>
              <a:spLocks/>
            </p:cNvSpPr>
            <p:nvPr/>
          </p:nvSpPr>
          <p:spPr bwMode="auto">
            <a:xfrm>
              <a:off x="11174413" y="6657975"/>
              <a:ext cx="52388" cy="80962"/>
            </a:xfrm>
            <a:custGeom>
              <a:avLst/>
              <a:gdLst>
                <a:gd name="T0" fmla="*/ 0 w 24"/>
                <a:gd name="T1" fmla="*/ 37 h 37"/>
                <a:gd name="T2" fmla="*/ 0 w 24"/>
                <a:gd name="T3" fmla="*/ 0 h 37"/>
                <a:gd name="T4" fmla="*/ 7 w 24"/>
                <a:gd name="T5" fmla="*/ 0 h 37"/>
                <a:gd name="T6" fmla="*/ 7 w 24"/>
                <a:gd name="T7" fmla="*/ 10 h 37"/>
                <a:gd name="T8" fmla="*/ 7 w 24"/>
                <a:gd name="T9" fmla="*/ 14 h 37"/>
                <a:gd name="T10" fmla="*/ 14 w 24"/>
                <a:gd name="T11" fmla="*/ 10 h 37"/>
                <a:gd name="T12" fmla="*/ 24 w 24"/>
                <a:gd name="T13" fmla="*/ 21 h 37"/>
                <a:gd name="T14" fmla="*/ 24 w 24"/>
                <a:gd name="T15" fmla="*/ 37 h 37"/>
                <a:gd name="T16" fmla="*/ 17 w 24"/>
                <a:gd name="T17" fmla="*/ 37 h 37"/>
                <a:gd name="T18" fmla="*/ 17 w 24"/>
                <a:gd name="T19" fmla="*/ 22 h 37"/>
                <a:gd name="T20" fmla="*/ 12 w 24"/>
                <a:gd name="T21" fmla="*/ 16 h 37"/>
                <a:gd name="T22" fmla="*/ 7 w 24"/>
                <a:gd name="T23" fmla="*/ 17 h 37"/>
                <a:gd name="T24" fmla="*/ 7 w 24"/>
                <a:gd name="T25" fmla="*/ 37 h 37"/>
                <a:gd name="T26" fmla="*/ 0 w 24"/>
                <a:gd name="T27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" h="37">
                  <a:moveTo>
                    <a:pt x="0" y="37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12"/>
                    <a:pt x="7" y="13"/>
                    <a:pt x="7" y="14"/>
                  </a:cubicBezTo>
                  <a:cubicBezTo>
                    <a:pt x="8" y="12"/>
                    <a:pt x="11" y="10"/>
                    <a:pt x="14" y="10"/>
                  </a:cubicBezTo>
                  <a:cubicBezTo>
                    <a:pt x="22" y="10"/>
                    <a:pt x="24" y="14"/>
                    <a:pt x="24" y="21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18"/>
                    <a:pt x="15" y="16"/>
                    <a:pt x="12" y="16"/>
                  </a:cubicBezTo>
                  <a:cubicBezTo>
                    <a:pt x="10" y="16"/>
                    <a:pt x="9" y="17"/>
                    <a:pt x="7" y="17"/>
                  </a:cubicBezTo>
                  <a:cubicBezTo>
                    <a:pt x="7" y="37"/>
                    <a:pt x="7" y="37"/>
                    <a:pt x="7" y="37"/>
                  </a:cubicBezTo>
                  <a:lnTo>
                    <a:pt x="0" y="3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49" name="Freeform 40"/>
            <p:cNvSpPr>
              <a:spLocks noEditPoints="1"/>
            </p:cNvSpPr>
            <p:nvPr/>
          </p:nvSpPr>
          <p:spPr bwMode="auto">
            <a:xfrm>
              <a:off x="11236325" y="6680200"/>
              <a:ext cx="53975" cy="61912"/>
            </a:xfrm>
            <a:custGeom>
              <a:avLst/>
              <a:gdLst>
                <a:gd name="T0" fmla="*/ 25 w 25"/>
                <a:gd name="T1" fmla="*/ 14 h 28"/>
                <a:gd name="T2" fmla="*/ 13 w 25"/>
                <a:gd name="T3" fmla="*/ 28 h 28"/>
                <a:gd name="T4" fmla="*/ 0 w 25"/>
                <a:gd name="T5" fmla="*/ 14 h 28"/>
                <a:gd name="T6" fmla="*/ 13 w 25"/>
                <a:gd name="T7" fmla="*/ 0 h 28"/>
                <a:gd name="T8" fmla="*/ 25 w 25"/>
                <a:gd name="T9" fmla="*/ 14 h 28"/>
                <a:gd name="T10" fmla="*/ 18 w 25"/>
                <a:gd name="T11" fmla="*/ 14 h 28"/>
                <a:gd name="T12" fmla="*/ 13 w 25"/>
                <a:gd name="T13" fmla="*/ 6 h 28"/>
                <a:gd name="T14" fmla="*/ 8 w 25"/>
                <a:gd name="T15" fmla="*/ 14 h 28"/>
                <a:gd name="T16" fmla="*/ 13 w 25"/>
                <a:gd name="T17" fmla="*/ 23 h 28"/>
                <a:gd name="T18" fmla="*/ 18 w 25"/>
                <a:gd name="T19" fmla="*/ 1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" h="28">
                  <a:moveTo>
                    <a:pt x="25" y="14"/>
                  </a:moveTo>
                  <a:cubicBezTo>
                    <a:pt x="25" y="23"/>
                    <a:pt x="21" y="28"/>
                    <a:pt x="13" y="28"/>
                  </a:cubicBezTo>
                  <a:cubicBezTo>
                    <a:pt x="5" y="28"/>
                    <a:pt x="0" y="23"/>
                    <a:pt x="0" y="14"/>
                  </a:cubicBezTo>
                  <a:cubicBezTo>
                    <a:pt x="0" y="6"/>
                    <a:pt x="5" y="0"/>
                    <a:pt x="13" y="0"/>
                  </a:cubicBezTo>
                  <a:cubicBezTo>
                    <a:pt x="21" y="0"/>
                    <a:pt x="25" y="6"/>
                    <a:pt x="25" y="14"/>
                  </a:cubicBezTo>
                  <a:close/>
                  <a:moveTo>
                    <a:pt x="18" y="14"/>
                  </a:moveTo>
                  <a:cubicBezTo>
                    <a:pt x="18" y="8"/>
                    <a:pt x="16" y="6"/>
                    <a:pt x="13" y="6"/>
                  </a:cubicBezTo>
                  <a:cubicBezTo>
                    <a:pt x="10" y="6"/>
                    <a:pt x="8" y="8"/>
                    <a:pt x="8" y="14"/>
                  </a:cubicBezTo>
                  <a:cubicBezTo>
                    <a:pt x="8" y="20"/>
                    <a:pt x="9" y="23"/>
                    <a:pt x="13" y="23"/>
                  </a:cubicBezTo>
                  <a:cubicBezTo>
                    <a:pt x="16" y="23"/>
                    <a:pt x="18" y="20"/>
                    <a:pt x="18" y="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50" name="Freeform 41"/>
            <p:cNvSpPr>
              <a:spLocks/>
            </p:cNvSpPr>
            <p:nvPr/>
          </p:nvSpPr>
          <p:spPr bwMode="auto">
            <a:xfrm>
              <a:off x="11301413" y="6680200"/>
              <a:ext cx="39688" cy="61912"/>
            </a:xfrm>
            <a:custGeom>
              <a:avLst/>
              <a:gdLst>
                <a:gd name="T0" fmla="*/ 7 w 18"/>
                <a:gd name="T1" fmla="*/ 8 h 28"/>
                <a:gd name="T2" fmla="*/ 18 w 18"/>
                <a:gd name="T3" fmla="*/ 19 h 28"/>
                <a:gd name="T4" fmla="*/ 8 w 18"/>
                <a:gd name="T5" fmla="*/ 28 h 28"/>
                <a:gd name="T6" fmla="*/ 0 w 18"/>
                <a:gd name="T7" fmla="*/ 26 h 28"/>
                <a:gd name="T8" fmla="*/ 1 w 18"/>
                <a:gd name="T9" fmla="*/ 21 h 28"/>
                <a:gd name="T10" fmla="*/ 7 w 18"/>
                <a:gd name="T11" fmla="*/ 23 h 28"/>
                <a:gd name="T12" fmla="*/ 11 w 18"/>
                <a:gd name="T13" fmla="*/ 20 h 28"/>
                <a:gd name="T14" fmla="*/ 0 w 18"/>
                <a:gd name="T15" fmla="*/ 8 h 28"/>
                <a:gd name="T16" fmla="*/ 10 w 18"/>
                <a:gd name="T17" fmla="*/ 0 h 28"/>
                <a:gd name="T18" fmla="*/ 18 w 18"/>
                <a:gd name="T19" fmla="*/ 2 h 28"/>
                <a:gd name="T20" fmla="*/ 17 w 18"/>
                <a:gd name="T21" fmla="*/ 7 h 28"/>
                <a:gd name="T22" fmla="*/ 10 w 18"/>
                <a:gd name="T23" fmla="*/ 6 h 28"/>
                <a:gd name="T24" fmla="*/ 7 w 18"/>
                <a:gd name="T25" fmla="*/ 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28">
                  <a:moveTo>
                    <a:pt x="7" y="8"/>
                  </a:moveTo>
                  <a:cubicBezTo>
                    <a:pt x="7" y="12"/>
                    <a:pt x="18" y="11"/>
                    <a:pt x="18" y="19"/>
                  </a:cubicBezTo>
                  <a:cubicBezTo>
                    <a:pt x="18" y="24"/>
                    <a:pt x="14" y="28"/>
                    <a:pt x="8" y="28"/>
                  </a:cubicBezTo>
                  <a:cubicBezTo>
                    <a:pt x="4" y="28"/>
                    <a:pt x="1" y="27"/>
                    <a:pt x="0" y="26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2" y="22"/>
                    <a:pt x="5" y="23"/>
                    <a:pt x="7" y="23"/>
                  </a:cubicBezTo>
                  <a:cubicBezTo>
                    <a:pt x="10" y="23"/>
                    <a:pt x="11" y="22"/>
                    <a:pt x="11" y="20"/>
                  </a:cubicBezTo>
                  <a:cubicBezTo>
                    <a:pt x="11" y="15"/>
                    <a:pt x="0" y="17"/>
                    <a:pt x="0" y="8"/>
                  </a:cubicBezTo>
                  <a:cubicBezTo>
                    <a:pt x="0" y="4"/>
                    <a:pt x="3" y="0"/>
                    <a:pt x="10" y="0"/>
                  </a:cubicBezTo>
                  <a:cubicBezTo>
                    <a:pt x="13" y="0"/>
                    <a:pt x="16" y="1"/>
                    <a:pt x="18" y="2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5" y="6"/>
                    <a:pt x="13" y="6"/>
                    <a:pt x="10" y="6"/>
                  </a:cubicBezTo>
                  <a:cubicBezTo>
                    <a:pt x="8" y="6"/>
                    <a:pt x="7" y="6"/>
                    <a:pt x="7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51" name="Freeform 42"/>
            <p:cNvSpPr>
              <a:spLocks/>
            </p:cNvSpPr>
            <p:nvPr/>
          </p:nvSpPr>
          <p:spPr bwMode="auto">
            <a:xfrm>
              <a:off x="11380788" y="6659563"/>
              <a:ext cx="60325" cy="79375"/>
            </a:xfrm>
            <a:custGeom>
              <a:avLst/>
              <a:gdLst>
                <a:gd name="T0" fmla="*/ 28 w 38"/>
                <a:gd name="T1" fmla="*/ 50 h 50"/>
                <a:gd name="T2" fmla="*/ 28 w 38"/>
                <a:gd name="T3" fmla="*/ 30 h 50"/>
                <a:gd name="T4" fmla="*/ 10 w 38"/>
                <a:gd name="T5" fmla="*/ 30 h 50"/>
                <a:gd name="T6" fmla="*/ 10 w 38"/>
                <a:gd name="T7" fmla="*/ 50 h 50"/>
                <a:gd name="T8" fmla="*/ 0 w 38"/>
                <a:gd name="T9" fmla="*/ 50 h 50"/>
                <a:gd name="T10" fmla="*/ 0 w 38"/>
                <a:gd name="T11" fmla="*/ 0 h 50"/>
                <a:gd name="T12" fmla="*/ 10 w 38"/>
                <a:gd name="T13" fmla="*/ 0 h 50"/>
                <a:gd name="T14" fmla="*/ 10 w 38"/>
                <a:gd name="T15" fmla="*/ 21 h 50"/>
                <a:gd name="T16" fmla="*/ 28 w 38"/>
                <a:gd name="T17" fmla="*/ 21 h 50"/>
                <a:gd name="T18" fmla="*/ 28 w 38"/>
                <a:gd name="T19" fmla="*/ 0 h 50"/>
                <a:gd name="T20" fmla="*/ 38 w 38"/>
                <a:gd name="T21" fmla="*/ 0 h 50"/>
                <a:gd name="T22" fmla="*/ 38 w 38"/>
                <a:gd name="T23" fmla="*/ 50 h 50"/>
                <a:gd name="T24" fmla="*/ 28 w 38"/>
                <a:gd name="T25" fmla="*/ 5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8" h="50">
                  <a:moveTo>
                    <a:pt x="28" y="50"/>
                  </a:moveTo>
                  <a:lnTo>
                    <a:pt x="28" y="30"/>
                  </a:lnTo>
                  <a:lnTo>
                    <a:pt x="10" y="30"/>
                  </a:lnTo>
                  <a:lnTo>
                    <a:pt x="10" y="50"/>
                  </a:lnTo>
                  <a:lnTo>
                    <a:pt x="0" y="50"/>
                  </a:lnTo>
                  <a:lnTo>
                    <a:pt x="0" y="0"/>
                  </a:lnTo>
                  <a:lnTo>
                    <a:pt x="10" y="0"/>
                  </a:lnTo>
                  <a:lnTo>
                    <a:pt x="10" y="21"/>
                  </a:lnTo>
                  <a:lnTo>
                    <a:pt x="28" y="21"/>
                  </a:lnTo>
                  <a:lnTo>
                    <a:pt x="28" y="0"/>
                  </a:lnTo>
                  <a:lnTo>
                    <a:pt x="38" y="0"/>
                  </a:lnTo>
                  <a:lnTo>
                    <a:pt x="38" y="50"/>
                  </a:lnTo>
                  <a:lnTo>
                    <a:pt x="28" y="5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52" name="Freeform 43"/>
            <p:cNvSpPr>
              <a:spLocks/>
            </p:cNvSpPr>
            <p:nvPr/>
          </p:nvSpPr>
          <p:spPr bwMode="auto">
            <a:xfrm>
              <a:off x="11455400" y="6681788"/>
              <a:ext cx="50800" cy="60325"/>
            </a:xfrm>
            <a:custGeom>
              <a:avLst/>
              <a:gdLst>
                <a:gd name="T0" fmla="*/ 19 w 23"/>
                <a:gd name="T1" fmla="*/ 26 h 27"/>
                <a:gd name="T2" fmla="*/ 18 w 23"/>
                <a:gd name="T3" fmla="*/ 23 h 27"/>
                <a:gd name="T4" fmla="*/ 9 w 23"/>
                <a:gd name="T5" fmla="*/ 27 h 27"/>
                <a:gd name="T6" fmla="*/ 0 w 23"/>
                <a:gd name="T7" fmla="*/ 16 h 27"/>
                <a:gd name="T8" fmla="*/ 0 w 23"/>
                <a:gd name="T9" fmla="*/ 0 h 27"/>
                <a:gd name="T10" fmla="*/ 7 w 23"/>
                <a:gd name="T11" fmla="*/ 0 h 27"/>
                <a:gd name="T12" fmla="*/ 7 w 23"/>
                <a:gd name="T13" fmla="*/ 16 h 27"/>
                <a:gd name="T14" fmla="*/ 11 w 23"/>
                <a:gd name="T15" fmla="*/ 22 h 27"/>
                <a:gd name="T16" fmla="*/ 16 w 23"/>
                <a:gd name="T17" fmla="*/ 20 h 27"/>
                <a:gd name="T18" fmla="*/ 16 w 23"/>
                <a:gd name="T19" fmla="*/ 0 h 27"/>
                <a:gd name="T20" fmla="*/ 23 w 23"/>
                <a:gd name="T21" fmla="*/ 0 h 27"/>
                <a:gd name="T22" fmla="*/ 23 w 23"/>
                <a:gd name="T23" fmla="*/ 26 h 27"/>
                <a:gd name="T24" fmla="*/ 19 w 23"/>
                <a:gd name="T25" fmla="*/ 26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" h="27">
                  <a:moveTo>
                    <a:pt x="19" y="26"/>
                  </a:moveTo>
                  <a:cubicBezTo>
                    <a:pt x="18" y="23"/>
                    <a:pt x="18" y="23"/>
                    <a:pt x="18" y="23"/>
                  </a:cubicBezTo>
                  <a:cubicBezTo>
                    <a:pt x="16" y="25"/>
                    <a:pt x="13" y="27"/>
                    <a:pt x="9" y="27"/>
                  </a:cubicBezTo>
                  <a:cubicBezTo>
                    <a:pt x="3" y="27"/>
                    <a:pt x="0" y="23"/>
                    <a:pt x="0" y="1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7" y="16"/>
                    <a:pt x="7" y="16"/>
                    <a:pt x="7" y="16"/>
                  </a:cubicBezTo>
                  <a:cubicBezTo>
                    <a:pt x="7" y="20"/>
                    <a:pt x="8" y="22"/>
                    <a:pt x="11" y="22"/>
                  </a:cubicBezTo>
                  <a:cubicBezTo>
                    <a:pt x="13" y="22"/>
                    <a:pt x="15" y="21"/>
                    <a:pt x="16" y="2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26"/>
                    <a:pt x="23" y="26"/>
                    <a:pt x="23" y="26"/>
                  </a:cubicBezTo>
                  <a:lnTo>
                    <a:pt x="19" y="2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53" name="Freeform 44"/>
            <p:cNvSpPr>
              <a:spLocks/>
            </p:cNvSpPr>
            <p:nvPr/>
          </p:nvSpPr>
          <p:spPr bwMode="auto">
            <a:xfrm>
              <a:off x="11520488" y="6680200"/>
              <a:ext cx="87313" cy="58737"/>
            </a:xfrm>
            <a:custGeom>
              <a:avLst/>
              <a:gdLst>
                <a:gd name="T0" fmla="*/ 23 w 40"/>
                <a:gd name="T1" fmla="*/ 11 h 27"/>
                <a:gd name="T2" fmla="*/ 23 w 40"/>
                <a:gd name="T3" fmla="*/ 27 h 27"/>
                <a:gd name="T4" fmla="*/ 16 w 40"/>
                <a:gd name="T5" fmla="*/ 27 h 27"/>
                <a:gd name="T6" fmla="*/ 16 w 40"/>
                <a:gd name="T7" fmla="*/ 12 h 27"/>
                <a:gd name="T8" fmla="*/ 12 w 40"/>
                <a:gd name="T9" fmla="*/ 6 h 27"/>
                <a:gd name="T10" fmla="*/ 7 w 40"/>
                <a:gd name="T11" fmla="*/ 7 h 27"/>
                <a:gd name="T12" fmla="*/ 7 w 40"/>
                <a:gd name="T13" fmla="*/ 27 h 27"/>
                <a:gd name="T14" fmla="*/ 0 w 40"/>
                <a:gd name="T15" fmla="*/ 27 h 27"/>
                <a:gd name="T16" fmla="*/ 0 w 40"/>
                <a:gd name="T17" fmla="*/ 1 h 27"/>
                <a:gd name="T18" fmla="*/ 5 w 40"/>
                <a:gd name="T19" fmla="*/ 1 h 27"/>
                <a:gd name="T20" fmla="*/ 6 w 40"/>
                <a:gd name="T21" fmla="*/ 4 h 27"/>
                <a:gd name="T22" fmla="*/ 14 w 40"/>
                <a:gd name="T23" fmla="*/ 0 h 27"/>
                <a:gd name="T24" fmla="*/ 22 w 40"/>
                <a:gd name="T25" fmla="*/ 4 h 27"/>
                <a:gd name="T26" fmla="*/ 30 w 40"/>
                <a:gd name="T27" fmla="*/ 0 h 27"/>
                <a:gd name="T28" fmla="*/ 40 w 40"/>
                <a:gd name="T29" fmla="*/ 11 h 27"/>
                <a:gd name="T30" fmla="*/ 40 w 40"/>
                <a:gd name="T31" fmla="*/ 27 h 27"/>
                <a:gd name="T32" fmla="*/ 33 w 40"/>
                <a:gd name="T33" fmla="*/ 27 h 27"/>
                <a:gd name="T34" fmla="*/ 33 w 40"/>
                <a:gd name="T35" fmla="*/ 12 h 27"/>
                <a:gd name="T36" fmla="*/ 28 w 40"/>
                <a:gd name="T37" fmla="*/ 6 h 27"/>
                <a:gd name="T38" fmla="*/ 23 w 40"/>
                <a:gd name="T39" fmla="*/ 7 h 27"/>
                <a:gd name="T40" fmla="*/ 23 w 40"/>
                <a:gd name="T41" fmla="*/ 11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" h="27">
                  <a:moveTo>
                    <a:pt x="23" y="11"/>
                  </a:moveTo>
                  <a:cubicBezTo>
                    <a:pt x="23" y="27"/>
                    <a:pt x="23" y="27"/>
                    <a:pt x="23" y="27"/>
                  </a:cubicBezTo>
                  <a:cubicBezTo>
                    <a:pt x="16" y="27"/>
                    <a:pt x="16" y="27"/>
                    <a:pt x="16" y="27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8"/>
                    <a:pt x="15" y="6"/>
                    <a:pt x="12" y="6"/>
                  </a:cubicBezTo>
                  <a:cubicBezTo>
                    <a:pt x="10" y="6"/>
                    <a:pt x="8" y="7"/>
                    <a:pt x="7" y="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7" y="2"/>
                    <a:pt x="10" y="0"/>
                    <a:pt x="14" y="0"/>
                  </a:cubicBezTo>
                  <a:cubicBezTo>
                    <a:pt x="18" y="0"/>
                    <a:pt x="21" y="2"/>
                    <a:pt x="22" y="4"/>
                  </a:cubicBezTo>
                  <a:cubicBezTo>
                    <a:pt x="24" y="2"/>
                    <a:pt x="26" y="0"/>
                    <a:pt x="30" y="0"/>
                  </a:cubicBezTo>
                  <a:cubicBezTo>
                    <a:pt x="37" y="0"/>
                    <a:pt x="40" y="4"/>
                    <a:pt x="40" y="11"/>
                  </a:cubicBezTo>
                  <a:cubicBezTo>
                    <a:pt x="40" y="27"/>
                    <a:pt x="40" y="27"/>
                    <a:pt x="40" y="27"/>
                  </a:cubicBezTo>
                  <a:cubicBezTo>
                    <a:pt x="33" y="27"/>
                    <a:pt x="33" y="27"/>
                    <a:pt x="33" y="27"/>
                  </a:cubicBezTo>
                  <a:cubicBezTo>
                    <a:pt x="33" y="12"/>
                    <a:pt x="33" y="12"/>
                    <a:pt x="33" y="12"/>
                  </a:cubicBezTo>
                  <a:cubicBezTo>
                    <a:pt x="33" y="8"/>
                    <a:pt x="31" y="6"/>
                    <a:pt x="28" y="6"/>
                  </a:cubicBezTo>
                  <a:cubicBezTo>
                    <a:pt x="26" y="6"/>
                    <a:pt x="24" y="7"/>
                    <a:pt x="23" y="7"/>
                  </a:cubicBezTo>
                  <a:cubicBezTo>
                    <a:pt x="23" y="9"/>
                    <a:pt x="23" y="10"/>
                    <a:pt x="23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54" name="Freeform 45"/>
            <p:cNvSpPr>
              <a:spLocks noEditPoints="1"/>
            </p:cNvSpPr>
            <p:nvPr/>
          </p:nvSpPr>
          <p:spPr bwMode="auto">
            <a:xfrm>
              <a:off x="11617325" y="6680200"/>
              <a:ext cx="47625" cy="61912"/>
            </a:xfrm>
            <a:custGeom>
              <a:avLst/>
              <a:gdLst>
                <a:gd name="T0" fmla="*/ 18 w 22"/>
                <a:gd name="T1" fmla="*/ 27 h 28"/>
                <a:gd name="T2" fmla="*/ 17 w 22"/>
                <a:gd name="T3" fmla="*/ 24 h 28"/>
                <a:gd name="T4" fmla="*/ 9 w 22"/>
                <a:gd name="T5" fmla="*/ 28 h 28"/>
                <a:gd name="T6" fmla="*/ 0 w 22"/>
                <a:gd name="T7" fmla="*/ 19 h 28"/>
                <a:gd name="T8" fmla="*/ 10 w 22"/>
                <a:gd name="T9" fmla="*/ 12 h 28"/>
                <a:gd name="T10" fmla="*/ 16 w 22"/>
                <a:gd name="T11" fmla="*/ 12 h 28"/>
                <a:gd name="T12" fmla="*/ 16 w 22"/>
                <a:gd name="T13" fmla="*/ 10 h 28"/>
                <a:gd name="T14" fmla="*/ 11 w 22"/>
                <a:gd name="T15" fmla="*/ 6 h 28"/>
                <a:gd name="T16" fmla="*/ 3 w 22"/>
                <a:gd name="T17" fmla="*/ 8 h 28"/>
                <a:gd name="T18" fmla="*/ 1 w 22"/>
                <a:gd name="T19" fmla="*/ 3 h 28"/>
                <a:gd name="T20" fmla="*/ 12 w 22"/>
                <a:gd name="T21" fmla="*/ 0 h 28"/>
                <a:gd name="T22" fmla="*/ 22 w 22"/>
                <a:gd name="T23" fmla="*/ 11 h 28"/>
                <a:gd name="T24" fmla="*/ 22 w 22"/>
                <a:gd name="T25" fmla="*/ 27 h 28"/>
                <a:gd name="T26" fmla="*/ 18 w 22"/>
                <a:gd name="T27" fmla="*/ 27 h 28"/>
                <a:gd name="T28" fmla="*/ 16 w 22"/>
                <a:gd name="T29" fmla="*/ 16 h 28"/>
                <a:gd name="T30" fmla="*/ 11 w 22"/>
                <a:gd name="T31" fmla="*/ 16 h 28"/>
                <a:gd name="T32" fmla="*/ 7 w 22"/>
                <a:gd name="T33" fmla="*/ 19 h 28"/>
                <a:gd name="T34" fmla="*/ 11 w 22"/>
                <a:gd name="T35" fmla="*/ 23 h 28"/>
                <a:gd name="T36" fmla="*/ 16 w 22"/>
                <a:gd name="T37" fmla="*/ 21 h 28"/>
                <a:gd name="T38" fmla="*/ 16 w 22"/>
                <a:gd name="T39" fmla="*/ 16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2" h="28">
                  <a:moveTo>
                    <a:pt x="18" y="27"/>
                  </a:moveTo>
                  <a:cubicBezTo>
                    <a:pt x="17" y="24"/>
                    <a:pt x="17" y="24"/>
                    <a:pt x="17" y="24"/>
                  </a:cubicBezTo>
                  <a:cubicBezTo>
                    <a:pt x="15" y="26"/>
                    <a:pt x="13" y="28"/>
                    <a:pt x="9" y="28"/>
                  </a:cubicBezTo>
                  <a:cubicBezTo>
                    <a:pt x="4" y="28"/>
                    <a:pt x="0" y="25"/>
                    <a:pt x="0" y="19"/>
                  </a:cubicBezTo>
                  <a:cubicBezTo>
                    <a:pt x="0" y="15"/>
                    <a:pt x="4" y="12"/>
                    <a:pt x="10" y="12"/>
                  </a:cubicBezTo>
                  <a:cubicBezTo>
                    <a:pt x="16" y="12"/>
                    <a:pt x="16" y="12"/>
                    <a:pt x="16" y="12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16" y="7"/>
                    <a:pt x="14" y="6"/>
                    <a:pt x="11" y="6"/>
                  </a:cubicBezTo>
                  <a:cubicBezTo>
                    <a:pt x="8" y="6"/>
                    <a:pt x="5" y="7"/>
                    <a:pt x="3" y="8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4" y="2"/>
                    <a:pt x="8" y="0"/>
                    <a:pt x="12" y="0"/>
                  </a:cubicBezTo>
                  <a:cubicBezTo>
                    <a:pt x="19" y="0"/>
                    <a:pt x="22" y="4"/>
                    <a:pt x="22" y="11"/>
                  </a:cubicBezTo>
                  <a:cubicBezTo>
                    <a:pt x="22" y="27"/>
                    <a:pt x="22" y="27"/>
                    <a:pt x="22" y="27"/>
                  </a:cubicBezTo>
                  <a:lnTo>
                    <a:pt x="18" y="27"/>
                  </a:lnTo>
                  <a:close/>
                  <a:moveTo>
                    <a:pt x="16" y="16"/>
                  </a:moveTo>
                  <a:cubicBezTo>
                    <a:pt x="11" y="16"/>
                    <a:pt x="11" y="16"/>
                    <a:pt x="11" y="16"/>
                  </a:cubicBezTo>
                  <a:cubicBezTo>
                    <a:pt x="8" y="16"/>
                    <a:pt x="7" y="17"/>
                    <a:pt x="7" y="19"/>
                  </a:cubicBezTo>
                  <a:cubicBezTo>
                    <a:pt x="7" y="22"/>
                    <a:pt x="8" y="23"/>
                    <a:pt x="11" y="23"/>
                  </a:cubicBezTo>
                  <a:cubicBezTo>
                    <a:pt x="13" y="23"/>
                    <a:pt x="14" y="22"/>
                    <a:pt x="16" y="2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55" name="Freeform 46"/>
            <p:cNvSpPr>
              <a:spLocks/>
            </p:cNvSpPr>
            <p:nvPr/>
          </p:nvSpPr>
          <p:spPr bwMode="auto">
            <a:xfrm>
              <a:off x="11679238" y="6680200"/>
              <a:ext cx="52388" cy="58737"/>
            </a:xfrm>
            <a:custGeom>
              <a:avLst/>
              <a:gdLst>
                <a:gd name="T0" fmla="*/ 17 w 24"/>
                <a:gd name="T1" fmla="*/ 27 h 27"/>
                <a:gd name="T2" fmla="*/ 17 w 24"/>
                <a:gd name="T3" fmla="*/ 12 h 27"/>
                <a:gd name="T4" fmla="*/ 12 w 24"/>
                <a:gd name="T5" fmla="*/ 6 h 27"/>
                <a:gd name="T6" fmla="*/ 8 w 24"/>
                <a:gd name="T7" fmla="*/ 7 h 27"/>
                <a:gd name="T8" fmla="*/ 8 w 24"/>
                <a:gd name="T9" fmla="*/ 27 h 27"/>
                <a:gd name="T10" fmla="*/ 0 w 24"/>
                <a:gd name="T11" fmla="*/ 27 h 27"/>
                <a:gd name="T12" fmla="*/ 0 w 24"/>
                <a:gd name="T13" fmla="*/ 1 h 27"/>
                <a:gd name="T14" fmla="*/ 5 w 24"/>
                <a:gd name="T15" fmla="*/ 1 h 27"/>
                <a:gd name="T16" fmla="*/ 6 w 24"/>
                <a:gd name="T17" fmla="*/ 4 h 27"/>
                <a:gd name="T18" fmla="*/ 15 w 24"/>
                <a:gd name="T19" fmla="*/ 0 h 27"/>
                <a:gd name="T20" fmla="*/ 24 w 24"/>
                <a:gd name="T21" fmla="*/ 11 h 27"/>
                <a:gd name="T22" fmla="*/ 24 w 24"/>
                <a:gd name="T23" fmla="*/ 27 h 27"/>
                <a:gd name="T24" fmla="*/ 17 w 24"/>
                <a:gd name="T25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" h="27">
                  <a:moveTo>
                    <a:pt x="17" y="27"/>
                  </a:moveTo>
                  <a:cubicBezTo>
                    <a:pt x="17" y="12"/>
                    <a:pt x="17" y="12"/>
                    <a:pt x="17" y="12"/>
                  </a:cubicBezTo>
                  <a:cubicBezTo>
                    <a:pt x="17" y="8"/>
                    <a:pt x="15" y="6"/>
                    <a:pt x="12" y="6"/>
                  </a:cubicBezTo>
                  <a:cubicBezTo>
                    <a:pt x="10" y="6"/>
                    <a:pt x="9" y="7"/>
                    <a:pt x="8" y="7"/>
                  </a:cubicBezTo>
                  <a:cubicBezTo>
                    <a:pt x="8" y="27"/>
                    <a:pt x="8" y="27"/>
                    <a:pt x="8" y="27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" y="1"/>
                    <a:pt x="5" y="1"/>
                    <a:pt x="5" y="1"/>
                  </a:cubicBezTo>
                  <a:cubicBezTo>
                    <a:pt x="6" y="4"/>
                    <a:pt x="6" y="4"/>
                    <a:pt x="6" y="4"/>
                  </a:cubicBezTo>
                  <a:cubicBezTo>
                    <a:pt x="8" y="2"/>
                    <a:pt x="11" y="0"/>
                    <a:pt x="15" y="0"/>
                  </a:cubicBezTo>
                  <a:cubicBezTo>
                    <a:pt x="21" y="0"/>
                    <a:pt x="24" y="4"/>
                    <a:pt x="24" y="11"/>
                  </a:cubicBezTo>
                  <a:cubicBezTo>
                    <a:pt x="24" y="27"/>
                    <a:pt x="24" y="27"/>
                    <a:pt x="24" y="27"/>
                  </a:cubicBezTo>
                  <a:lnTo>
                    <a:pt x="17" y="2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56" name="Freeform 47"/>
            <p:cNvSpPr>
              <a:spLocks noEditPoints="1"/>
            </p:cNvSpPr>
            <p:nvPr/>
          </p:nvSpPr>
          <p:spPr bwMode="auto">
            <a:xfrm>
              <a:off x="11742738" y="6680200"/>
              <a:ext cx="52388" cy="61912"/>
            </a:xfrm>
            <a:custGeom>
              <a:avLst/>
              <a:gdLst>
                <a:gd name="T0" fmla="*/ 24 w 24"/>
                <a:gd name="T1" fmla="*/ 14 h 28"/>
                <a:gd name="T2" fmla="*/ 12 w 24"/>
                <a:gd name="T3" fmla="*/ 28 h 28"/>
                <a:gd name="T4" fmla="*/ 0 w 24"/>
                <a:gd name="T5" fmla="*/ 14 h 28"/>
                <a:gd name="T6" fmla="*/ 12 w 24"/>
                <a:gd name="T7" fmla="*/ 0 h 28"/>
                <a:gd name="T8" fmla="*/ 24 w 24"/>
                <a:gd name="T9" fmla="*/ 14 h 28"/>
                <a:gd name="T10" fmla="*/ 17 w 24"/>
                <a:gd name="T11" fmla="*/ 14 h 28"/>
                <a:gd name="T12" fmla="*/ 12 w 24"/>
                <a:gd name="T13" fmla="*/ 6 h 28"/>
                <a:gd name="T14" fmla="*/ 7 w 24"/>
                <a:gd name="T15" fmla="*/ 14 h 28"/>
                <a:gd name="T16" fmla="*/ 12 w 24"/>
                <a:gd name="T17" fmla="*/ 23 h 28"/>
                <a:gd name="T18" fmla="*/ 17 w 24"/>
                <a:gd name="T19" fmla="*/ 14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4" h="28">
                  <a:moveTo>
                    <a:pt x="24" y="14"/>
                  </a:moveTo>
                  <a:cubicBezTo>
                    <a:pt x="24" y="23"/>
                    <a:pt x="20" y="28"/>
                    <a:pt x="12" y="28"/>
                  </a:cubicBezTo>
                  <a:cubicBezTo>
                    <a:pt x="4" y="28"/>
                    <a:pt x="0" y="23"/>
                    <a:pt x="0" y="14"/>
                  </a:cubicBezTo>
                  <a:cubicBezTo>
                    <a:pt x="0" y="6"/>
                    <a:pt x="4" y="0"/>
                    <a:pt x="12" y="0"/>
                  </a:cubicBezTo>
                  <a:cubicBezTo>
                    <a:pt x="20" y="0"/>
                    <a:pt x="24" y="6"/>
                    <a:pt x="24" y="14"/>
                  </a:cubicBezTo>
                  <a:close/>
                  <a:moveTo>
                    <a:pt x="17" y="14"/>
                  </a:moveTo>
                  <a:cubicBezTo>
                    <a:pt x="17" y="8"/>
                    <a:pt x="15" y="6"/>
                    <a:pt x="12" y="6"/>
                  </a:cubicBezTo>
                  <a:cubicBezTo>
                    <a:pt x="9" y="6"/>
                    <a:pt x="7" y="8"/>
                    <a:pt x="7" y="14"/>
                  </a:cubicBezTo>
                  <a:cubicBezTo>
                    <a:pt x="7" y="20"/>
                    <a:pt x="9" y="23"/>
                    <a:pt x="12" y="23"/>
                  </a:cubicBezTo>
                  <a:cubicBezTo>
                    <a:pt x="16" y="23"/>
                    <a:pt x="17" y="20"/>
                    <a:pt x="17" y="1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  <p:sp>
          <p:nvSpPr>
            <p:cNvPr id="57" name="Freeform 48"/>
            <p:cNvSpPr>
              <a:spLocks/>
            </p:cNvSpPr>
            <p:nvPr/>
          </p:nvSpPr>
          <p:spPr bwMode="auto">
            <a:xfrm>
              <a:off x="11806238" y="6680200"/>
              <a:ext cx="39688" cy="61912"/>
            </a:xfrm>
            <a:custGeom>
              <a:avLst/>
              <a:gdLst>
                <a:gd name="T0" fmla="*/ 7 w 18"/>
                <a:gd name="T1" fmla="*/ 8 h 28"/>
                <a:gd name="T2" fmla="*/ 18 w 18"/>
                <a:gd name="T3" fmla="*/ 19 h 28"/>
                <a:gd name="T4" fmla="*/ 8 w 18"/>
                <a:gd name="T5" fmla="*/ 28 h 28"/>
                <a:gd name="T6" fmla="*/ 0 w 18"/>
                <a:gd name="T7" fmla="*/ 26 h 28"/>
                <a:gd name="T8" fmla="*/ 1 w 18"/>
                <a:gd name="T9" fmla="*/ 21 h 28"/>
                <a:gd name="T10" fmla="*/ 8 w 18"/>
                <a:gd name="T11" fmla="*/ 23 h 28"/>
                <a:gd name="T12" fmla="*/ 12 w 18"/>
                <a:gd name="T13" fmla="*/ 20 h 28"/>
                <a:gd name="T14" fmla="*/ 0 w 18"/>
                <a:gd name="T15" fmla="*/ 8 h 28"/>
                <a:gd name="T16" fmla="*/ 10 w 18"/>
                <a:gd name="T17" fmla="*/ 0 h 28"/>
                <a:gd name="T18" fmla="*/ 18 w 18"/>
                <a:gd name="T19" fmla="*/ 2 h 28"/>
                <a:gd name="T20" fmla="*/ 17 w 18"/>
                <a:gd name="T21" fmla="*/ 7 h 28"/>
                <a:gd name="T22" fmla="*/ 10 w 18"/>
                <a:gd name="T23" fmla="*/ 6 h 28"/>
                <a:gd name="T24" fmla="*/ 7 w 18"/>
                <a:gd name="T25" fmla="*/ 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" h="28">
                  <a:moveTo>
                    <a:pt x="7" y="8"/>
                  </a:moveTo>
                  <a:cubicBezTo>
                    <a:pt x="7" y="12"/>
                    <a:pt x="18" y="11"/>
                    <a:pt x="18" y="19"/>
                  </a:cubicBezTo>
                  <a:cubicBezTo>
                    <a:pt x="18" y="24"/>
                    <a:pt x="15" y="28"/>
                    <a:pt x="8" y="28"/>
                  </a:cubicBezTo>
                  <a:cubicBezTo>
                    <a:pt x="5" y="28"/>
                    <a:pt x="2" y="27"/>
                    <a:pt x="0" y="26"/>
                  </a:cubicBezTo>
                  <a:cubicBezTo>
                    <a:pt x="1" y="21"/>
                    <a:pt x="1" y="21"/>
                    <a:pt x="1" y="21"/>
                  </a:cubicBezTo>
                  <a:cubicBezTo>
                    <a:pt x="3" y="22"/>
                    <a:pt x="5" y="23"/>
                    <a:pt x="8" y="23"/>
                  </a:cubicBezTo>
                  <a:cubicBezTo>
                    <a:pt x="10" y="23"/>
                    <a:pt x="12" y="22"/>
                    <a:pt x="12" y="20"/>
                  </a:cubicBezTo>
                  <a:cubicBezTo>
                    <a:pt x="12" y="15"/>
                    <a:pt x="0" y="17"/>
                    <a:pt x="0" y="8"/>
                  </a:cubicBezTo>
                  <a:cubicBezTo>
                    <a:pt x="0" y="4"/>
                    <a:pt x="3" y="0"/>
                    <a:pt x="10" y="0"/>
                  </a:cubicBezTo>
                  <a:cubicBezTo>
                    <a:pt x="13" y="0"/>
                    <a:pt x="16" y="1"/>
                    <a:pt x="18" y="2"/>
                  </a:cubicBezTo>
                  <a:cubicBezTo>
                    <a:pt x="17" y="7"/>
                    <a:pt x="17" y="7"/>
                    <a:pt x="17" y="7"/>
                  </a:cubicBezTo>
                  <a:cubicBezTo>
                    <a:pt x="15" y="6"/>
                    <a:pt x="13" y="6"/>
                    <a:pt x="10" y="6"/>
                  </a:cubicBezTo>
                  <a:cubicBezTo>
                    <a:pt x="8" y="6"/>
                    <a:pt x="7" y="6"/>
                    <a:pt x="7" y="8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CL"/>
            </a:p>
          </p:txBody>
        </p:sp>
      </p:grpSp>
    </p:spTree>
    <p:extLst>
      <p:ext uri="{BB962C8B-B14F-4D97-AF65-F5344CB8AC3E}">
        <p14:creationId xmlns:p14="http://schemas.microsoft.com/office/powerpoint/2010/main" val="33990429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Resultado de imagen para imagenes Casa Nacional Hospital Calvo Mackenna"/>
          <p:cNvSpPr>
            <a:spLocks noChangeAspect="1" noChangeArrowheads="1"/>
          </p:cNvSpPr>
          <p:nvPr/>
        </p:nvSpPr>
        <p:spPr bwMode="auto">
          <a:xfrm>
            <a:off x="84667" y="-144463"/>
            <a:ext cx="4064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s-CL" sz="1800" dirty="0">
              <a:solidFill>
                <a:prstClr val="black"/>
              </a:solidFill>
            </a:endParaRPr>
          </a:p>
        </p:txBody>
      </p:sp>
      <p:pic>
        <p:nvPicPr>
          <p:cNvPr id="24" name="Picture 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878" y="6058941"/>
            <a:ext cx="1103495" cy="706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669849"/>
            <a:ext cx="12192000" cy="200691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</p:pic>
      <p:sp>
        <p:nvSpPr>
          <p:cNvPr id="2" name="CuadroTexto 1"/>
          <p:cNvSpPr txBox="1"/>
          <p:nvPr/>
        </p:nvSpPr>
        <p:spPr>
          <a:xfrm>
            <a:off x="1295401" y="868300"/>
            <a:ext cx="6174543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L" sz="3200" b="1" dirty="0">
                <a:solidFill>
                  <a:schemeClr val="bg1"/>
                </a:solidFill>
              </a:rPr>
              <a:t>DESTINATARIAS Y DESTINARIOS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685799" y="2276632"/>
            <a:ext cx="106105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L" sz="2400" dirty="0"/>
              <a:t> Funcionarios y funcionarias del Servicio, en especial para quienes están expuestos a mayores niveles de demandas laborales, atención a grupos de niñas, niños y adolescentes, realizan trabajo a distancia.</a:t>
            </a:r>
          </a:p>
          <a:p>
            <a:pPr algn="just"/>
            <a:r>
              <a:rPr lang="es-CL" sz="24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98455780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Resultado de imagen para imagenes Casa Nacional Hospital Calvo Mackenna"/>
          <p:cNvSpPr>
            <a:spLocks noChangeAspect="1" noChangeArrowheads="1"/>
          </p:cNvSpPr>
          <p:nvPr/>
        </p:nvSpPr>
        <p:spPr bwMode="auto">
          <a:xfrm>
            <a:off x="84667" y="-144463"/>
            <a:ext cx="4064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s-CL" sz="1800" dirty="0">
              <a:solidFill>
                <a:prstClr val="black"/>
              </a:solidFill>
            </a:endParaRPr>
          </a:p>
        </p:txBody>
      </p:sp>
      <p:pic>
        <p:nvPicPr>
          <p:cNvPr id="24" name="Picture 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878" y="6058941"/>
            <a:ext cx="1103495" cy="706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6" name="Grupo 25"/>
          <p:cNvGrpSpPr/>
          <p:nvPr/>
        </p:nvGrpSpPr>
        <p:grpSpPr>
          <a:xfrm>
            <a:off x="491066" y="526475"/>
            <a:ext cx="3721425" cy="942917"/>
            <a:chOff x="1258769" y="2424"/>
            <a:chExt cx="3293763" cy="1976257"/>
          </a:xfrm>
          <a:solidFill>
            <a:schemeClr val="accent6">
              <a:lumMod val="75000"/>
            </a:schemeClr>
          </a:solidFill>
        </p:grpSpPr>
        <p:sp>
          <p:nvSpPr>
            <p:cNvPr id="27" name="Rectángulo 26"/>
            <p:cNvSpPr/>
            <p:nvPr/>
          </p:nvSpPr>
          <p:spPr>
            <a:xfrm>
              <a:off x="1258770" y="2424"/>
              <a:ext cx="3293762" cy="1976257"/>
            </a:xfrm>
            <a:prstGeom prst="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CuadroTexto 27"/>
            <p:cNvSpPr txBox="1"/>
            <p:nvPr/>
          </p:nvSpPr>
          <p:spPr>
            <a:xfrm>
              <a:off x="1258769" y="2424"/>
              <a:ext cx="3293761" cy="197625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3300" kern="1200" dirty="0"/>
                <a:t>Crisis</a:t>
              </a:r>
            </a:p>
          </p:txBody>
        </p:sp>
      </p:grpSp>
      <p:sp>
        <p:nvSpPr>
          <p:cNvPr id="5" name="CuadroTexto 4"/>
          <p:cNvSpPr txBox="1"/>
          <p:nvPr/>
        </p:nvSpPr>
        <p:spPr>
          <a:xfrm>
            <a:off x="5148775" y="2003612"/>
            <a:ext cx="693920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000" dirty="0"/>
              <a:t>Psicoemocionales: ansiedad, miedo, desasosiego,  tristeza, depresión,   frustración, soledad, aburrimiento. Cansancio emocional. Despersonalización. Ansiedad: el síntoma más visible.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000" dirty="0"/>
              <a:t>Sociales: irritabilidad, impaciencia, hostilidad, aislamiento, exceso de control. Conflictos con </a:t>
            </a:r>
            <a:r>
              <a:rPr lang="es-CL" sz="2000" dirty="0" err="1"/>
              <a:t>otr@s</a:t>
            </a:r>
            <a:r>
              <a:rPr lang="es-CL" sz="2000" dirty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000" dirty="0"/>
              <a:t>Alteraciones corporales y psicosomáticas: cefaleas, colon irritable, insomnios, ingesta de alcohol y/o alimentos.</a:t>
            </a:r>
          </a:p>
          <a:p>
            <a:endParaRPr lang="es-CL" sz="2400" dirty="0"/>
          </a:p>
          <a:p>
            <a:r>
              <a:rPr lang="es-CL" sz="2000" dirty="0"/>
              <a:t>Cada una de estas señales o síntomas deben ser atendidas, en sus tres dimensiones, para superar efectos del estrés acentuado. </a:t>
            </a:r>
          </a:p>
          <a:p>
            <a:r>
              <a:rPr lang="es-CL" sz="2000" dirty="0"/>
              <a:t>Se propone asumir las Crisis  como oportunidades.</a:t>
            </a:r>
          </a:p>
          <a:p>
            <a:endParaRPr lang="es-CL" sz="2000" dirty="0"/>
          </a:p>
          <a:p>
            <a:endParaRPr lang="es-C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L" sz="2000" dirty="0"/>
          </a:p>
          <a:p>
            <a:endParaRPr lang="es-CL" sz="2000" dirty="0"/>
          </a:p>
        </p:txBody>
      </p:sp>
      <p:sp>
        <p:nvSpPr>
          <p:cNvPr id="29" name="CuadroTexto 28"/>
          <p:cNvSpPr txBox="1"/>
          <p:nvPr/>
        </p:nvSpPr>
        <p:spPr>
          <a:xfrm>
            <a:off x="0" y="2003612"/>
            <a:ext cx="4326297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>
                <a:solidFill>
                  <a:schemeClr val="dk1"/>
                </a:solidFill>
              </a:rPr>
              <a:t>Implica grados variables de desequilibrio en distintas dimensiones:</a:t>
            </a:r>
          </a:p>
          <a:p>
            <a:r>
              <a:rPr lang="es-CL" sz="2000" dirty="0">
                <a:solidFill>
                  <a:schemeClr val="dk1"/>
                </a:solidFill>
              </a:rPr>
              <a:t>física, psicoemocional, social.  </a:t>
            </a:r>
          </a:p>
          <a:p>
            <a:endParaRPr lang="es-CL" sz="2000" dirty="0">
              <a:solidFill>
                <a:schemeClr val="dk1"/>
              </a:solidFill>
            </a:endParaRPr>
          </a:p>
          <a:p>
            <a:r>
              <a:rPr lang="es-CL" sz="2000" dirty="0">
                <a:solidFill>
                  <a:schemeClr val="dk1"/>
                </a:solidFill>
              </a:rPr>
              <a:t>Frente al estrés, normal, aparece una serie de respuestas, de cada persona: alarma, resistencia y agotamiento. Existe también el estrés prolongado, crónico, que mantiene niveles de alerta permanentes, que puede implicar “fundirse”.  </a:t>
            </a:r>
          </a:p>
          <a:p>
            <a:endParaRPr lang="es-CL" sz="2000" dirty="0">
              <a:solidFill>
                <a:schemeClr val="dk1"/>
              </a:solidFill>
            </a:endParaRPr>
          </a:p>
          <a:p>
            <a:r>
              <a:rPr lang="es-CL" sz="2000" dirty="0">
                <a:solidFill>
                  <a:schemeClr val="dk1"/>
                </a:solidFill>
              </a:rPr>
              <a:t>Cómo se afronta está influido por condiciones de contexto, evento gatillador y características personales.</a:t>
            </a:r>
          </a:p>
          <a:p>
            <a:endParaRPr lang="es-CL" sz="2400" dirty="0">
              <a:solidFill>
                <a:schemeClr val="dk1"/>
              </a:solidFill>
            </a:endParaRPr>
          </a:p>
          <a:p>
            <a:endParaRPr lang="es-CL" sz="2400" dirty="0"/>
          </a:p>
        </p:txBody>
      </p:sp>
      <p:sp>
        <p:nvSpPr>
          <p:cNvPr id="31" name="Cheurón 30"/>
          <p:cNvSpPr/>
          <p:nvPr/>
        </p:nvSpPr>
        <p:spPr>
          <a:xfrm>
            <a:off x="4430317" y="3369212"/>
            <a:ext cx="718458" cy="9494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7EE5161E-0094-4B88-821B-D0661E3A46CE}"/>
              </a:ext>
            </a:extLst>
          </p:cNvPr>
          <p:cNvSpPr txBox="1"/>
          <p:nvPr/>
        </p:nvSpPr>
        <p:spPr>
          <a:xfrm>
            <a:off x="5880295" y="526475"/>
            <a:ext cx="5289453" cy="94291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5730" tIns="125730" rIns="125730" bIns="125730" numCol="1" spcCol="1270" anchor="ctr" anchorCtr="0">
            <a:noAutofit/>
          </a:bodyPr>
          <a:lstStyle/>
          <a:p>
            <a:pPr lvl="0" algn="ctr" defTabSz="1466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ES" sz="3300" dirty="0"/>
              <a:t>Algunas a</a:t>
            </a:r>
            <a:r>
              <a:rPr lang="es-ES" sz="3300" kern="1200" dirty="0"/>
              <a:t>lertas, señales, síntomas</a:t>
            </a:r>
          </a:p>
        </p:txBody>
      </p:sp>
    </p:spTree>
    <p:extLst>
      <p:ext uri="{BB962C8B-B14F-4D97-AF65-F5344CB8AC3E}">
        <p14:creationId xmlns:p14="http://schemas.microsoft.com/office/powerpoint/2010/main" val="1152583419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Resultado de imagen para imagenes Casa Nacional Hospital Calvo Mackenna"/>
          <p:cNvSpPr>
            <a:spLocks noChangeAspect="1" noChangeArrowheads="1"/>
          </p:cNvSpPr>
          <p:nvPr/>
        </p:nvSpPr>
        <p:spPr bwMode="auto">
          <a:xfrm>
            <a:off x="84667" y="-144463"/>
            <a:ext cx="4064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s-CL" sz="1800" dirty="0">
              <a:solidFill>
                <a:prstClr val="black"/>
              </a:solidFill>
            </a:endParaRPr>
          </a:p>
        </p:txBody>
      </p:sp>
      <p:pic>
        <p:nvPicPr>
          <p:cNvPr id="2088" name="Picture 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878" y="6058941"/>
            <a:ext cx="1103495" cy="706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268378281"/>
              </p:ext>
            </p:extLst>
          </p:nvPr>
        </p:nvGraphicFramePr>
        <p:xfrm>
          <a:off x="1045029" y="1558889"/>
          <a:ext cx="9434442" cy="4286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801857" y="286947"/>
            <a:ext cx="8641671" cy="10772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L" sz="3200" b="1" dirty="0">
                <a:solidFill>
                  <a:schemeClr val="bg1"/>
                </a:solidFill>
              </a:rPr>
              <a:t> 12 RECOMENDACIONES EN 4 AMBITOS  INTERRELACIONADOS</a:t>
            </a:r>
            <a:r>
              <a:rPr lang="es-CL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47768332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Resultado de imagen para imagenes Casa Nacional Hospital Calvo Mackenna"/>
          <p:cNvSpPr>
            <a:spLocks noChangeAspect="1" noChangeArrowheads="1"/>
          </p:cNvSpPr>
          <p:nvPr/>
        </p:nvSpPr>
        <p:spPr bwMode="auto">
          <a:xfrm>
            <a:off x="84667" y="-144463"/>
            <a:ext cx="4064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s-CL" sz="1800" dirty="0">
              <a:solidFill>
                <a:prstClr val="black"/>
              </a:solidFill>
            </a:endParaRPr>
          </a:p>
        </p:txBody>
      </p:sp>
      <p:pic>
        <p:nvPicPr>
          <p:cNvPr id="24" name="Picture 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878" y="6058941"/>
            <a:ext cx="1103495" cy="706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15084"/>
            <a:ext cx="12192000" cy="942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6" name="Grupo 25"/>
          <p:cNvGrpSpPr/>
          <p:nvPr/>
        </p:nvGrpSpPr>
        <p:grpSpPr>
          <a:xfrm>
            <a:off x="287867" y="293425"/>
            <a:ext cx="7315200" cy="963386"/>
            <a:chOff x="1258770" y="2424"/>
            <a:chExt cx="3293762" cy="1976257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27" name="Rectángulo 26"/>
            <p:cNvSpPr/>
            <p:nvPr/>
          </p:nvSpPr>
          <p:spPr>
            <a:xfrm>
              <a:off x="1258770" y="2424"/>
              <a:ext cx="3293762" cy="1976257"/>
            </a:xfrm>
            <a:prstGeom prst="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CuadroTexto 27"/>
            <p:cNvSpPr txBox="1"/>
            <p:nvPr/>
          </p:nvSpPr>
          <p:spPr>
            <a:xfrm>
              <a:off x="1258770" y="2424"/>
              <a:ext cx="3293762" cy="197625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3300" kern="1200" dirty="0"/>
                <a:t>RUTINA</a:t>
              </a:r>
            </a:p>
          </p:txBody>
        </p:sp>
      </p:grpSp>
      <p:sp>
        <p:nvSpPr>
          <p:cNvPr id="5" name="CuadroTexto 4"/>
          <p:cNvSpPr txBox="1"/>
          <p:nvPr/>
        </p:nvSpPr>
        <p:spPr>
          <a:xfrm>
            <a:off x="5114085" y="1511169"/>
            <a:ext cx="697389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s-CL" sz="2400" dirty="0"/>
          </a:p>
          <a:p>
            <a:r>
              <a:rPr lang="es-CL" sz="2400" dirty="0"/>
              <a:t>1.Establecimiento de metas y objetivos acorde a los confinamientos o actividades presenciales a realizar. Los nuevos sentidos de las pequeñas metas, que sustentan el futuro.</a:t>
            </a:r>
          </a:p>
          <a:p>
            <a:endParaRPr lang="es-CL" sz="2400" dirty="0"/>
          </a:p>
          <a:p>
            <a:r>
              <a:rPr lang="es-CL" sz="2400" dirty="0"/>
              <a:t>2.Definir rutina de trabajo, mantenerse </a:t>
            </a:r>
            <a:r>
              <a:rPr lang="es-CL" sz="2400" dirty="0" err="1"/>
              <a:t>ocupad@s</a:t>
            </a:r>
            <a:r>
              <a:rPr lang="es-CL" sz="2400" dirty="0"/>
              <a:t>,  durante la semana y flexibilizar en los tiempos libres. Dejando espacio al ocio y la soledad que cada quien requiera.</a:t>
            </a:r>
          </a:p>
          <a:p>
            <a:endParaRPr lang="es-C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CL" sz="2400" dirty="0"/>
              <a:t>El lugar de la” casa”: es espacio de resguardo, de seguridad. De ser zona de riesgo para integridad física y emocional se debe pedir ayuda.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L" sz="2000" dirty="0"/>
          </a:p>
        </p:txBody>
      </p:sp>
      <p:sp>
        <p:nvSpPr>
          <p:cNvPr id="29" name="CuadroTexto 28"/>
          <p:cNvSpPr txBox="1"/>
          <p:nvPr/>
        </p:nvSpPr>
        <p:spPr>
          <a:xfrm>
            <a:off x="491067" y="2003612"/>
            <a:ext cx="29705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sz="2400" dirty="0">
              <a:solidFill>
                <a:schemeClr val="dk1"/>
              </a:solidFill>
            </a:endParaRPr>
          </a:p>
          <a:p>
            <a:endParaRPr lang="es-CL" sz="2400" dirty="0">
              <a:solidFill>
                <a:schemeClr val="dk1"/>
              </a:solidFill>
            </a:endParaRPr>
          </a:p>
          <a:p>
            <a:r>
              <a:rPr lang="es-CL" sz="2400" dirty="0">
                <a:solidFill>
                  <a:schemeClr val="dk1"/>
                </a:solidFill>
              </a:rPr>
              <a:t>Estructuración del tiempo y del modo de hacer  las cosas, y vivir el día a día, en tiempos de crisis sanitaria y situaciones asociadas.</a:t>
            </a:r>
          </a:p>
          <a:p>
            <a:endParaRPr lang="es-CL" sz="2400" dirty="0"/>
          </a:p>
        </p:txBody>
      </p:sp>
      <p:sp>
        <p:nvSpPr>
          <p:cNvPr id="31" name="Cheurón 30"/>
          <p:cNvSpPr/>
          <p:nvPr/>
        </p:nvSpPr>
        <p:spPr>
          <a:xfrm>
            <a:off x="4107000" y="3111221"/>
            <a:ext cx="718458" cy="9494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563133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Resultado de imagen para imagenes Casa Nacional Hospital Calvo Mackenna"/>
          <p:cNvSpPr>
            <a:spLocks noChangeAspect="1" noChangeArrowheads="1"/>
          </p:cNvSpPr>
          <p:nvPr/>
        </p:nvSpPr>
        <p:spPr bwMode="auto">
          <a:xfrm>
            <a:off x="84667" y="-144463"/>
            <a:ext cx="4064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s-CL" sz="1800" dirty="0">
              <a:solidFill>
                <a:prstClr val="black"/>
              </a:solidFill>
            </a:endParaRPr>
          </a:p>
        </p:txBody>
      </p:sp>
      <p:pic>
        <p:nvPicPr>
          <p:cNvPr id="24" name="Picture 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878" y="6058941"/>
            <a:ext cx="1103495" cy="706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6" name="Grupo 25"/>
          <p:cNvGrpSpPr/>
          <p:nvPr/>
        </p:nvGrpSpPr>
        <p:grpSpPr>
          <a:xfrm>
            <a:off x="287867" y="293425"/>
            <a:ext cx="7315200" cy="963386"/>
            <a:chOff x="1258770" y="2424"/>
            <a:chExt cx="3293762" cy="1976257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27" name="Rectángulo 26"/>
            <p:cNvSpPr/>
            <p:nvPr/>
          </p:nvSpPr>
          <p:spPr>
            <a:xfrm>
              <a:off x="1258770" y="2424"/>
              <a:ext cx="3293762" cy="1976257"/>
            </a:xfrm>
            <a:prstGeom prst="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CuadroTexto 27"/>
            <p:cNvSpPr txBox="1"/>
            <p:nvPr/>
          </p:nvSpPr>
          <p:spPr>
            <a:xfrm>
              <a:off x="1258770" y="2424"/>
              <a:ext cx="3293762" cy="1976257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3300" kern="1200" dirty="0"/>
                <a:t>AMBITO PSICOEMOCIONAL</a:t>
              </a:r>
            </a:p>
          </p:txBody>
        </p:sp>
      </p:grpSp>
      <p:sp>
        <p:nvSpPr>
          <p:cNvPr id="5" name="CuadroTexto 4"/>
          <p:cNvSpPr txBox="1"/>
          <p:nvPr/>
        </p:nvSpPr>
        <p:spPr>
          <a:xfrm>
            <a:off x="4772780" y="1511169"/>
            <a:ext cx="7315199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3</a:t>
            </a:r>
            <a:r>
              <a:rPr lang="es-CL" sz="2000" dirty="0"/>
              <a:t>.Gestión de las emociones: son parte de nuestra humanidad, es necesario reconocerlas(miedos, rabias, tristezas, alegrías, cariños, las llamadas </a:t>
            </a:r>
            <a:r>
              <a:rPr lang="es-CL" sz="2000" dirty="0" err="1"/>
              <a:t>emciones</a:t>
            </a:r>
            <a:r>
              <a:rPr lang="es-CL" sz="2000" dirty="0"/>
              <a:t> primarias) darles espacio y canalizarlas, en especial las que son difíciles de vivir.</a:t>
            </a:r>
          </a:p>
          <a:p>
            <a:endParaRPr lang="es-CL" sz="2000" dirty="0"/>
          </a:p>
          <a:p>
            <a:r>
              <a:rPr lang="es-CL" sz="2000" dirty="0"/>
              <a:t>4.Reconocer los efectos del confinamiento y el aislamiento físico. Resignificar el presente.</a:t>
            </a:r>
          </a:p>
          <a:p>
            <a:endParaRPr lang="es-CL" sz="2000" dirty="0"/>
          </a:p>
          <a:p>
            <a:r>
              <a:rPr lang="es-CL" sz="2000" dirty="0"/>
              <a:t>5.Gestión de las expectativas  y de los pensamientos irracionales. Resolver los problemas posibles de solucionar. Dosificar el uso de redes sociales.</a:t>
            </a:r>
          </a:p>
          <a:p>
            <a:endParaRPr lang="es-CL" sz="2000" dirty="0"/>
          </a:p>
          <a:p>
            <a:r>
              <a:rPr lang="es-CL" sz="2000" dirty="0"/>
              <a:t>6. Cuidar de los vínculos cercanos, incluidos </a:t>
            </a:r>
            <a:r>
              <a:rPr lang="es-CL" sz="2000" dirty="0" err="1"/>
              <a:t>l@s</a:t>
            </a:r>
            <a:r>
              <a:rPr lang="es-CL" sz="2000" dirty="0"/>
              <a:t> </a:t>
            </a:r>
            <a:r>
              <a:rPr lang="es-CL" sz="2000" dirty="0" err="1"/>
              <a:t>hij@s</a:t>
            </a:r>
            <a:endParaRPr lang="es-CL" sz="2000" dirty="0"/>
          </a:p>
          <a:p>
            <a:endParaRPr lang="es-CL" sz="2000" dirty="0"/>
          </a:p>
          <a:p>
            <a:r>
              <a:rPr lang="es-CL" sz="2000" dirty="0"/>
              <a:t>7.Pedir ayuda especializada si se constata desbordes no manejables.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L" sz="2000" dirty="0"/>
          </a:p>
          <a:p>
            <a:endParaRPr lang="es-CL" sz="2000" dirty="0"/>
          </a:p>
        </p:txBody>
      </p:sp>
      <p:sp>
        <p:nvSpPr>
          <p:cNvPr id="29" name="CuadroTexto 28"/>
          <p:cNvSpPr txBox="1"/>
          <p:nvPr/>
        </p:nvSpPr>
        <p:spPr>
          <a:xfrm>
            <a:off x="491067" y="2003612"/>
            <a:ext cx="312433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sz="2400" dirty="0">
              <a:solidFill>
                <a:schemeClr val="dk1"/>
              </a:solidFill>
            </a:endParaRPr>
          </a:p>
          <a:p>
            <a:endParaRPr lang="es-CL" sz="2400" dirty="0">
              <a:solidFill>
                <a:schemeClr val="dk1"/>
              </a:solidFill>
            </a:endParaRPr>
          </a:p>
          <a:p>
            <a:r>
              <a:rPr lang="es-CL" sz="2400" dirty="0">
                <a:solidFill>
                  <a:schemeClr val="dk1"/>
                </a:solidFill>
              </a:rPr>
              <a:t>Reconocer efectos de la crisis y las emociones asociadas, afrontarlos,  desde la interdependencia social.</a:t>
            </a:r>
          </a:p>
          <a:p>
            <a:endParaRPr lang="es-CL" sz="2400" dirty="0"/>
          </a:p>
        </p:txBody>
      </p:sp>
      <p:sp>
        <p:nvSpPr>
          <p:cNvPr id="31" name="Cheurón 30"/>
          <p:cNvSpPr/>
          <p:nvPr/>
        </p:nvSpPr>
        <p:spPr>
          <a:xfrm>
            <a:off x="3895985" y="2946985"/>
            <a:ext cx="718458" cy="9494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025355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Resultado de imagen para imagenes Casa Nacional Hospital Calvo Mackenna"/>
          <p:cNvSpPr>
            <a:spLocks noChangeAspect="1" noChangeArrowheads="1"/>
          </p:cNvSpPr>
          <p:nvPr/>
        </p:nvSpPr>
        <p:spPr bwMode="auto">
          <a:xfrm>
            <a:off x="84667" y="-144463"/>
            <a:ext cx="4064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/>
            <a:endParaRPr lang="es-CL" sz="1800" dirty="0">
              <a:solidFill>
                <a:prstClr val="black"/>
              </a:solidFill>
            </a:endParaRPr>
          </a:p>
        </p:txBody>
      </p:sp>
      <p:pic>
        <p:nvPicPr>
          <p:cNvPr id="24" name="Picture 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878" y="6058941"/>
            <a:ext cx="1103495" cy="706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15084"/>
            <a:ext cx="12192000" cy="942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6" name="Grupo 25"/>
          <p:cNvGrpSpPr/>
          <p:nvPr/>
        </p:nvGrpSpPr>
        <p:grpSpPr>
          <a:xfrm>
            <a:off x="287867" y="293425"/>
            <a:ext cx="7315200" cy="963386"/>
            <a:chOff x="1258770" y="2424"/>
            <a:chExt cx="3293762" cy="1976257"/>
          </a:xfrm>
          <a:solidFill>
            <a:srgbClr val="C00000"/>
          </a:solidFill>
        </p:grpSpPr>
        <p:sp>
          <p:nvSpPr>
            <p:cNvPr id="27" name="Rectángulo 26"/>
            <p:cNvSpPr/>
            <p:nvPr/>
          </p:nvSpPr>
          <p:spPr>
            <a:xfrm>
              <a:off x="1258770" y="2424"/>
              <a:ext cx="3293762" cy="1976257"/>
            </a:xfrm>
            <a:prstGeom prst="rect">
              <a:avLst/>
            </a:prstGeom>
            <a:grpFill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CuadroTexto 27"/>
            <p:cNvSpPr txBox="1"/>
            <p:nvPr/>
          </p:nvSpPr>
          <p:spPr>
            <a:xfrm>
              <a:off x="1258770" y="2424"/>
              <a:ext cx="3293762" cy="197625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5730" tIns="125730" rIns="125730" bIns="125730" numCol="1" spcCol="1270" anchor="ctr" anchorCtr="0">
              <a:noAutofit/>
            </a:bodyPr>
            <a:lstStyle/>
            <a:p>
              <a:pPr lvl="0" algn="ctr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3300" dirty="0"/>
                <a:t>HABITOS SALUDABLES</a:t>
              </a:r>
              <a:endParaRPr lang="es-ES" sz="3300" kern="1200" dirty="0"/>
            </a:p>
          </p:txBody>
        </p:sp>
      </p:grpSp>
      <p:sp>
        <p:nvSpPr>
          <p:cNvPr id="5" name="CuadroTexto 4"/>
          <p:cNvSpPr txBox="1"/>
          <p:nvPr/>
        </p:nvSpPr>
        <p:spPr>
          <a:xfrm>
            <a:off x="5114085" y="1511169"/>
            <a:ext cx="697389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L" sz="2000" dirty="0"/>
          </a:p>
          <a:p>
            <a:endParaRPr lang="es-CL" sz="2000" dirty="0"/>
          </a:p>
          <a:p>
            <a:r>
              <a:rPr lang="es-CL" sz="2000" dirty="0"/>
              <a:t>8. Mantener ambiente que asegure poner en práctica medidas higiénicas con la regularidad requerida. Convertir el espacio de la casa en amable para cada un@ de sus integrantes, incluidas las mascotas.</a:t>
            </a:r>
          </a:p>
          <a:p>
            <a:endParaRPr lang="es-CL" sz="2000" dirty="0"/>
          </a:p>
          <a:p>
            <a:r>
              <a:rPr lang="es-CL" sz="2000" dirty="0"/>
              <a:t>9. Contar con rutinas de ejercicios o actividad física acorde a cada un@. Incluir meditaciones, pausas emocionales.</a:t>
            </a:r>
          </a:p>
          <a:p>
            <a:r>
              <a:rPr lang="es-CL" sz="2000" dirty="0"/>
              <a:t> </a:t>
            </a:r>
          </a:p>
          <a:p>
            <a:r>
              <a:rPr lang="es-CL" sz="2000" dirty="0"/>
              <a:t>10. Mantener minutas saludables que refuercen sistema inmunológico y bienestar físico.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L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CL" sz="2000" dirty="0"/>
          </a:p>
          <a:p>
            <a:endParaRPr lang="es-CL" sz="2000" dirty="0"/>
          </a:p>
        </p:txBody>
      </p:sp>
      <p:sp>
        <p:nvSpPr>
          <p:cNvPr id="29" name="CuadroTexto 28"/>
          <p:cNvSpPr txBox="1"/>
          <p:nvPr/>
        </p:nvSpPr>
        <p:spPr>
          <a:xfrm>
            <a:off x="491067" y="2003612"/>
            <a:ext cx="297059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400" dirty="0"/>
              <a:t>Potenciar acciones y medidas específicas que aporten al bienestar cotidiano</a:t>
            </a:r>
          </a:p>
          <a:p>
            <a:endParaRPr lang="es-CL" sz="2400" dirty="0"/>
          </a:p>
        </p:txBody>
      </p:sp>
      <p:sp>
        <p:nvSpPr>
          <p:cNvPr id="31" name="Cheurón 30"/>
          <p:cNvSpPr/>
          <p:nvPr/>
        </p:nvSpPr>
        <p:spPr>
          <a:xfrm>
            <a:off x="3945467" y="3079553"/>
            <a:ext cx="718458" cy="94945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10871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Kraze">
      <a:dk1>
        <a:srgbClr val="0C0C0C"/>
      </a:dk1>
      <a:lt1>
        <a:srgbClr val="F7F7F7"/>
      </a:lt1>
      <a:dk2>
        <a:srgbClr val="3D3D3D"/>
      </a:dk2>
      <a:lt2>
        <a:srgbClr val="FFFFFF"/>
      </a:lt2>
      <a:accent1>
        <a:srgbClr val="FFC000"/>
      </a:accent1>
      <a:accent2>
        <a:srgbClr val="FFC000"/>
      </a:accent2>
      <a:accent3>
        <a:srgbClr val="858585"/>
      </a:accent3>
      <a:accent4>
        <a:srgbClr val="484848"/>
      </a:accent4>
      <a:accent5>
        <a:srgbClr val="434343"/>
      </a:accent5>
      <a:accent6>
        <a:srgbClr val="3D3D3D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lIns="0" tIns="0" rIns="0" bIns="0" rtlCol="0">
        <a:spAutoFit/>
      </a:bodyPr>
      <a:lstStyle>
        <a:defPPr>
          <a:defRPr smtClean="0">
            <a:latin typeface="Lato Regular" panose="020F0502020204030203" pitchFamily="34" charset="0"/>
            <a:ea typeface="Lato Regular" panose="020F0502020204030203" pitchFamily="34" charset="0"/>
            <a:cs typeface="Lato Regular" panose="020F050202020403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13111</TotalTime>
  <Words>810</Words>
  <Application>Microsoft Office PowerPoint</Application>
  <PresentationFormat>Panorámica</PresentationFormat>
  <Paragraphs>119</Paragraphs>
  <Slides>11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Arial</vt:lpstr>
      <vt:lpstr>Calibri</vt:lpstr>
      <vt:lpstr>gobCL</vt:lpstr>
      <vt:lpstr>Lato Heavy</vt:lpstr>
      <vt:lpstr>Times New Roman</vt:lpstr>
      <vt:lpstr>Office Theme</vt:lpstr>
      <vt:lpstr>Custom Design</vt:lpstr>
      <vt:lpstr>3_Tema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Heaven Postman</dc:creator>
  <cp:lastModifiedBy>Hahn Luppi, Francoise</cp:lastModifiedBy>
  <cp:revision>717</cp:revision>
  <cp:lastPrinted>2020-04-30T17:24:52Z</cp:lastPrinted>
  <dcterms:created xsi:type="dcterms:W3CDTF">2016-12-02T16:58:39Z</dcterms:created>
  <dcterms:modified xsi:type="dcterms:W3CDTF">2020-04-30T17:28:56Z</dcterms:modified>
</cp:coreProperties>
</file>