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5" r:id="rId2"/>
    <p:sldMasterId id="2147483880" r:id="rId3"/>
  </p:sldMasterIdLst>
  <p:notesMasterIdLst>
    <p:notesMasterId r:id="rId13"/>
  </p:notesMasterIdLst>
  <p:handoutMasterIdLst>
    <p:handoutMasterId r:id="rId14"/>
  </p:handoutMasterIdLst>
  <p:sldIdLst>
    <p:sldId id="438" r:id="rId4"/>
    <p:sldId id="565" r:id="rId5"/>
    <p:sldId id="555" r:id="rId6"/>
    <p:sldId id="524" r:id="rId7"/>
    <p:sldId id="574" r:id="rId8"/>
    <p:sldId id="581" r:id="rId9"/>
    <p:sldId id="582" r:id="rId10"/>
    <p:sldId id="583" r:id="rId11"/>
    <p:sldId id="509" r:id="rId12"/>
  </p:sldIdLst>
  <p:sldSz cx="12192000" cy="6858000"/>
  <p:notesSz cx="7010400" cy="9296400"/>
  <p:defaultTextStyle>
    <a:defPPr>
      <a:defRPr lang="en-US"/>
    </a:defPPr>
    <a:lvl1pPr marL="0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095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294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392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494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586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680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6775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970">
          <p15:clr>
            <a:srgbClr val="A4A3A4"/>
          </p15:clr>
        </p15:guide>
        <p15:guide id="4" pos="6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aurrejola@yahoo.com" initials="a" lastIdx="1" clrIdx="0"/>
  <p:cmAuthor id="2" name="antoniaurrejola@yahoo.com" initials="a [2]" lastIdx="1" clrIdx="1"/>
  <p:cmAuthor id="3" name="antoniaurrejola@yahoo.com" initials="a [3]" lastIdx="1" clrIdx="2"/>
  <p:cmAuthor id="4" name="antoniaurrejola@yahoo.com" initials="a [4]" lastIdx="1" clrIdx="3"/>
  <p:cmAuthor id="5" name="antoniaurrejola@yahoo.com" initials="a [5]" lastIdx="1" clrIdx="4"/>
  <p:cmAuthor id="6" name="antoniaurrejola@yahoo.com" initials="a [6]" lastIdx="1" clrIdx="5"/>
  <p:cmAuthor id="7" name="antoniaurrejola@yahoo.com" initials="a [7]" lastIdx="1" clrIdx="6"/>
  <p:cmAuthor id="8" name="antoniaurrejola@yahoo.com" initials="a [8]" lastIdx="1" clrIdx="7"/>
  <p:cmAuthor id="9" name="antoniaurrejola@yahoo.com" initials="a [9]" lastIdx="1" clrIdx="8"/>
  <p:cmAuthor id="10" name="antoniaurrejola@yahoo.com" initials="a [10]" lastIdx="1" clrIdx="9"/>
  <p:cmAuthor id="11" name="antoniaurrejola@yahoo.com" initials="a [11]" lastIdx="1" clrIdx="10"/>
  <p:cmAuthor id="12" name="antoniaurrejola@yahoo.com" initials="a [12]" lastIdx="3" clrIdx="11"/>
  <p:cmAuthor id="13" name="Huerta Reyes, Solange (Directora Nacional)" initials="HRS(N" lastIdx="1" clrIdx="1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03C"/>
    <a:srgbClr val="FFC000"/>
    <a:srgbClr val="FFC03C"/>
    <a:srgbClr val="E4E4E4"/>
    <a:srgbClr val="A2D668"/>
    <a:srgbClr val="3CB4E7"/>
    <a:srgbClr val="3BA0BB"/>
    <a:srgbClr val="32BA7C"/>
    <a:srgbClr val="B2DD8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3785" autoAdjust="0"/>
  </p:normalViewPr>
  <p:slideViewPr>
    <p:cSldViewPr snapToGrid="0" showGuides="1">
      <p:cViewPr varScale="1">
        <p:scale>
          <a:sx n="108" d="100"/>
          <a:sy n="108" d="100"/>
        </p:scale>
        <p:origin x="792" y="78"/>
      </p:cViewPr>
      <p:guideLst>
        <p:guide orient="horz" pos="2160"/>
        <p:guide pos="3840"/>
        <p:guide orient="horz" pos="970"/>
        <p:guide pos="6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24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3F12BF-11B8-4702-A11C-049D0E27B79C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B686596-EDA9-4E1E-8851-C89C595374F3}">
      <dgm:prSet phldrT="[Texto]"/>
      <dgm:spPr>
        <a:solidFill>
          <a:schemeClr val="accent6"/>
        </a:solidFill>
      </dgm:spPr>
      <dgm:t>
        <a:bodyPr/>
        <a:lstStyle/>
        <a:p>
          <a:r>
            <a:rPr lang="es-ES" dirty="0"/>
            <a:t>Rutina</a:t>
          </a:r>
        </a:p>
      </dgm:t>
    </dgm:pt>
    <dgm:pt modelId="{6EE51E88-05AA-42B0-B0DC-41A61ABD97AD}" type="parTrans" cxnId="{F1BAD5E6-42D4-4FB3-9C3E-446B2540FE8C}">
      <dgm:prSet/>
      <dgm:spPr/>
      <dgm:t>
        <a:bodyPr/>
        <a:lstStyle/>
        <a:p>
          <a:endParaRPr lang="es-ES"/>
        </a:p>
      </dgm:t>
    </dgm:pt>
    <dgm:pt modelId="{DED6D4DE-A17B-4B83-A73E-E9B3DA30066C}" type="sibTrans" cxnId="{F1BAD5E6-42D4-4FB3-9C3E-446B2540FE8C}">
      <dgm:prSet/>
      <dgm:spPr/>
      <dgm:t>
        <a:bodyPr/>
        <a:lstStyle/>
        <a:p>
          <a:endParaRPr lang="es-ES"/>
        </a:p>
      </dgm:t>
    </dgm:pt>
    <dgm:pt modelId="{1282BED8-B9AC-4A9D-A9DC-FCD8831EA800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dirty="0"/>
            <a:t>Acogida psicoemocional</a:t>
          </a:r>
        </a:p>
      </dgm:t>
    </dgm:pt>
    <dgm:pt modelId="{C5976F1E-CB3D-4F0B-A155-5AF6A3565DB9}" type="parTrans" cxnId="{A91C18C3-79E0-475D-BE30-4842A351A4BB}">
      <dgm:prSet/>
      <dgm:spPr/>
      <dgm:t>
        <a:bodyPr/>
        <a:lstStyle/>
        <a:p>
          <a:endParaRPr lang="es-ES"/>
        </a:p>
      </dgm:t>
    </dgm:pt>
    <dgm:pt modelId="{EFBB7181-171A-4F23-8612-57DE757F8623}" type="sibTrans" cxnId="{A91C18C3-79E0-475D-BE30-4842A351A4BB}">
      <dgm:prSet/>
      <dgm:spPr/>
      <dgm:t>
        <a:bodyPr/>
        <a:lstStyle/>
        <a:p>
          <a:endParaRPr lang="es-ES"/>
        </a:p>
      </dgm:t>
    </dgm:pt>
    <dgm:pt modelId="{EEF42AE0-8EEA-401B-BF31-DFB34E287568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dirty="0"/>
            <a:t>Hábitos saludables</a:t>
          </a:r>
        </a:p>
      </dgm:t>
    </dgm:pt>
    <dgm:pt modelId="{F1D4824E-D50D-43CC-8BA4-61E3159D93C5}" type="parTrans" cxnId="{6663F04B-CE98-4220-9019-C0B50B91E835}">
      <dgm:prSet/>
      <dgm:spPr/>
      <dgm:t>
        <a:bodyPr/>
        <a:lstStyle/>
        <a:p>
          <a:endParaRPr lang="es-ES"/>
        </a:p>
      </dgm:t>
    </dgm:pt>
    <dgm:pt modelId="{10A2DAAE-B04D-400B-A65D-B3902B8E0D1A}" type="sibTrans" cxnId="{6663F04B-CE98-4220-9019-C0B50B91E835}">
      <dgm:prSet/>
      <dgm:spPr/>
      <dgm:t>
        <a:bodyPr/>
        <a:lstStyle/>
        <a:p>
          <a:endParaRPr lang="es-ES"/>
        </a:p>
      </dgm:t>
    </dgm:pt>
    <dgm:pt modelId="{241BEF02-D66C-4982-B3C1-AD60CF69940E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/>
            <a:t>Apoyos sociales</a:t>
          </a:r>
        </a:p>
      </dgm:t>
    </dgm:pt>
    <dgm:pt modelId="{DCCAB61A-46F2-46C2-B29B-C8ACAFB25F08}" type="parTrans" cxnId="{2C2C2E44-3526-4EE3-AF5C-F653777B478A}">
      <dgm:prSet/>
      <dgm:spPr/>
      <dgm:t>
        <a:bodyPr/>
        <a:lstStyle/>
        <a:p>
          <a:endParaRPr lang="es-ES"/>
        </a:p>
      </dgm:t>
    </dgm:pt>
    <dgm:pt modelId="{90FA2498-D203-4E80-A6F4-DEAED8AEF129}" type="sibTrans" cxnId="{2C2C2E44-3526-4EE3-AF5C-F653777B478A}">
      <dgm:prSet/>
      <dgm:spPr/>
      <dgm:t>
        <a:bodyPr/>
        <a:lstStyle/>
        <a:p>
          <a:endParaRPr lang="es-ES"/>
        </a:p>
      </dgm:t>
    </dgm:pt>
    <dgm:pt modelId="{F7A4E888-1B44-4760-A917-EB76D2EC0238}" type="pres">
      <dgm:prSet presAssocID="{F73F12BF-11B8-4702-A11C-049D0E27B7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3984F4F-6F9C-4829-9FD4-66DD1918F2D4}" type="pres">
      <dgm:prSet presAssocID="{7B686596-EDA9-4E1E-8851-C89C595374F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C25CBE-CF8B-4C33-9CDD-185DC57EC00B}" type="pres">
      <dgm:prSet presAssocID="{DED6D4DE-A17B-4B83-A73E-E9B3DA30066C}" presName="sibTrans" presStyleCnt="0"/>
      <dgm:spPr/>
    </dgm:pt>
    <dgm:pt modelId="{E89DBBA3-2F6A-4482-916A-7AC578039316}" type="pres">
      <dgm:prSet presAssocID="{1282BED8-B9AC-4A9D-A9DC-FCD8831EA80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AEC6B1-DD69-4C3B-B861-F076FCCB34F3}" type="pres">
      <dgm:prSet presAssocID="{EFBB7181-171A-4F23-8612-57DE757F8623}" presName="sibTrans" presStyleCnt="0"/>
      <dgm:spPr/>
    </dgm:pt>
    <dgm:pt modelId="{F9A92716-C9AB-486E-846F-105A5B787921}" type="pres">
      <dgm:prSet presAssocID="{EEF42AE0-8EEA-401B-BF31-DFB34E2875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CB663C-39BB-4FCF-B19B-E0E1487E146F}" type="pres">
      <dgm:prSet presAssocID="{10A2DAAE-B04D-400B-A65D-B3902B8E0D1A}" presName="sibTrans" presStyleCnt="0"/>
      <dgm:spPr/>
    </dgm:pt>
    <dgm:pt modelId="{BD8B83FB-6E66-4810-9C27-3C350BC4D08F}" type="pres">
      <dgm:prSet presAssocID="{241BEF02-D66C-4982-B3C1-AD60CF69940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24723EC-FDC0-4AEB-8D42-04E6AA55771E}" type="presOf" srcId="{241BEF02-D66C-4982-B3C1-AD60CF69940E}" destId="{BD8B83FB-6E66-4810-9C27-3C350BC4D08F}" srcOrd="0" destOrd="0" presId="urn:microsoft.com/office/officeart/2005/8/layout/default"/>
    <dgm:cxn modelId="{A91C18C3-79E0-475D-BE30-4842A351A4BB}" srcId="{F73F12BF-11B8-4702-A11C-049D0E27B79C}" destId="{1282BED8-B9AC-4A9D-A9DC-FCD8831EA800}" srcOrd="1" destOrd="0" parTransId="{C5976F1E-CB3D-4F0B-A155-5AF6A3565DB9}" sibTransId="{EFBB7181-171A-4F23-8612-57DE757F8623}"/>
    <dgm:cxn modelId="{57D7DF46-8E0D-4D85-8681-E3C86E287341}" type="presOf" srcId="{7B686596-EDA9-4E1E-8851-C89C595374F3}" destId="{B3984F4F-6F9C-4829-9FD4-66DD1918F2D4}" srcOrd="0" destOrd="0" presId="urn:microsoft.com/office/officeart/2005/8/layout/default"/>
    <dgm:cxn modelId="{674496A8-3545-45A7-86C4-039B14CF34A7}" type="presOf" srcId="{1282BED8-B9AC-4A9D-A9DC-FCD8831EA800}" destId="{E89DBBA3-2F6A-4482-916A-7AC578039316}" srcOrd="0" destOrd="0" presId="urn:microsoft.com/office/officeart/2005/8/layout/default"/>
    <dgm:cxn modelId="{2C2C2E44-3526-4EE3-AF5C-F653777B478A}" srcId="{F73F12BF-11B8-4702-A11C-049D0E27B79C}" destId="{241BEF02-D66C-4982-B3C1-AD60CF69940E}" srcOrd="3" destOrd="0" parTransId="{DCCAB61A-46F2-46C2-B29B-C8ACAFB25F08}" sibTransId="{90FA2498-D203-4E80-A6F4-DEAED8AEF129}"/>
    <dgm:cxn modelId="{67B98E14-3D8E-4E86-BF87-697A536ADCE9}" type="presOf" srcId="{EEF42AE0-8EEA-401B-BF31-DFB34E287568}" destId="{F9A92716-C9AB-486E-846F-105A5B787921}" srcOrd="0" destOrd="0" presId="urn:microsoft.com/office/officeart/2005/8/layout/default"/>
    <dgm:cxn modelId="{F1BAD5E6-42D4-4FB3-9C3E-446B2540FE8C}" srcId="{F73F12BF-11B8-4702-A11C-049D0E27B79C}" destId="{7B686596-EDA9-4E1E-8851-C89C595374F3}" srcOrd="0" destOrd="0" parTransId="{6EE51E88-05AA-42B0-B0DC-41A61ABD97AD}" sibTransId="{DED6D4DE-A17B-4B83-A73E-E9B3DA30066C}"/>
    <dgm:cxn modelId="{2DC409F3-5099-4219-BBFE-695125D7C203}" type="presOf" srcId="{F73F12BF-11B8-4702-A11C-049D0E27B79C}" destId="{F7A4E888-1B44-4760-A917-EB76D2EC0238}" srcOrd="0" destOrd="0" presId="urn:microsoft.com/office/officeart/2005/8/layout/default"/>
    <dgm:cxn modelId="{6663F04B-CE98-4220-9019-C0B50B91E835}" srcId="{F73F12BF-11B8-4702-A11C-049D0E27B79C}" destId="{EEF42AE0-8EEA-401B-BF31-DFB34E287568}" srcOrd="2" destOrd="0" parTransId="{F1D4824E-D50D-43CC-8BA4-61E3159D93C5}" sibTransId="{10A2DAAE-B04D-400B-A65D-B3902B8E0D1A}"/>
    <dgm:cxn modelId="{F1E2CF3C-D659-4601-B06F-84E9D8B56155}" type="presParOf" srcId="{F7A4E888-1B44-4760-A917-EB76D2EC0238}" destId="{B3984F4F-6F9C-4829-9FD4-66DD1918F2D4}" srcOrd="0" destOrd="0" presId="urn:microsoft.com/office/officeart/2005/8/layout/default"/>
    <dgm:cxn modelId="{C6E8F804-A8D9-4D57-865D-6D3C05D61C31}" type="presParOf" srcId="{F7A4E888-1B44-4760-A917-EB76D2EC0238}" destId="{07C25CBE-CF8B-4C33-9CDD-185DC57EC00B}" srcOrd="1" destOrd="0" presId="urn:microsoft.com/office/officeart/2005/8/layout/default"/>
    <dgm:cxn modelId="{D25136FB-C201-40C6-BFCF-3BF89A46A035}" type="presParOf" srcId="{F7A4E888-1B44-4760-A917-EB76D2EC0238}" destId="{E89DBBA3-2F6A-4482-916A-7AC578039316}" srcOrd="2" destOrd="0" presId="urn:microsoft.com/office/officeart/2005/8/layout/default"/>
    <dgm:cxn modelId="{3740D1A1-A20E-4A8D-B96C-CE4C15D51E36}" type="presParOf" srcId="{F7A4E888-1B44-4760-A917-EB76D2EC0238}" destId="{99AEC6B1-DD69-4C3B-B861-F076FCCB34F3}" srcOrd="3" destOrd="0" presId="urn:microsoft.com/office/officeart/2005/8/layout/default"/>
    <dgm:cxn modelId="{2CF61913-BD36-4BF3-AA0D-DB08B219B837}" type="presParOf" srcId="{F7A4E888-1B44-4760-A917-EB76D2EC0238}" destId="{F9A92716-C9AB-486E-846F-105A5B787921}" srcOrd="4" destOrd="0" presId="urn:microsoft.com/office/officeart/2005/8/layout/default"/>
    <dgm:cxn modelId="{41D12909-A25C-4553-96E4-E3EECFECB067}" type="presParOf" srcId="{F7A4E888-1B44-4760-A917-EB76D2EC0238}" destId="{A1CB663C-39BB-4FCF-B19B-E0E1487E146F}" srcOrd="5" destOrd="0" presId="urn:microsoft.com/office/officeart/2005/8/layout/default"/>
    <dgm:cxn modelId="{B7FDA430-4061-4BCE-BFE4-8AD41F62AC35}" type="presParOf" srcId="{F7A4E888-1B44-4760-A917-EB76D2EC0238}" destId="{BD8B83FB-6E66-4810-9C27-3C350BC4D08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84F4F-6F9C-4829-9FD4-66DD1918F2D4}">
      <dsp:nvSpPr>
        <dsp:cNvPr id="0" name=""/>
        <dsp:cNvSpPr/>
      </dsp:nvSpPr>
      <dsp:spPr>
        <a:xfrm>
          <a:off x="1258770" y="2424"/>
          <a:ext cx="3293762" cy="1976257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/>
            <a:t>Rutina</a:t>
          </a:r>
        </a:p>
      </dsp:txBody>
      <dsp:txXfrm>
        <a:off x="1258770" y="2424"/>
        <a:ext cx="3293762" cy="1976257"/>
      </dsp:txXfrm>
    </dsp:sp>
    <dsp:sp modelId="{E89DBBA3-2F6A-4482-916A-7AC578039316}">
      <dsp:nvSpPr>
        <dsp:cNvPr id="0" name=""/>
        <dsp:cNvSpPr/>
      </dsp:nvSpPr>
      <dsp:spPr>
        <a:xfrm>
          <a:off x="4881909" y="2424"/>
          <a:ext cx="3293762" cy="197625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/>
            <a:t>Acogida psicoemocional</a:t>
          </a:r>
        </a:p>
      </dsp:txBody>
      <dsp:txXfrm>
        <a:off x="4881909" y="2424"/>
        <a:ext cx="3293762" cy="1976257"/>
      </dsp:txXfrm>
    </dsp:sp>
    <dsp:sp modelId="{F9A92716-C9AB-486E-846F-105A5B787921}">
      <dsp:nvSpPr>
        <dsp:cNvPr id="0" name=""/>
        <dsp:cNvSpPr/>
      </dsp:nvSpPr>
      <dsp:spPr>
        <a:xfrm>
          <a:off x="1258770" y="2308058"/>
          <a:ext cx="3293762" cy="1976257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/>
            <a:t>Hábitos saludables</a:t>
          </a:r>
        </a:p>
      </dsp:txBody>
      <dsp:txXfrm>
        <a:off x="1258770" y="2308058"/>
        <a:ext cx="3293762" cy="1976257"/>
      </dsp:txXfrm>
    </dsp:sp>
    <dsp:sp modelId="{BD8B83FB-6E66-4810-9C27-3C350BC4D08F}">
      <dsp:nvSpPr>
        <dsp:cNvPr id="0" name=""/>
        <dsp:cNvSpPr/>
      </dsp:nvSpPr>
      <dsp:spPr>
        <a:xfrm>
          <a:off x="4881909" y="2308058"/>
          <a:ext cx="3293762" cy="197625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/>
            <a:t>Apoyos sociales</a:t>
          </a:r>
        </a:p>
      </dsp:txBody>
      <dsp:txXfrm>
        <a:off x="4881909" y="2308058"/>
        <a:ext cx="3293762" cy="1976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CB5C-E800-4D70-8621-B02949853EC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D0A44-D776-4EC1-8EC0-C056B8A16E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8933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71E169-B49A-462F-BA16-4CF7A24100D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01A479-B911-4C34-BC41-965815E85D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1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2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7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1A479-B911-4C34-BC41-965815E85D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3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1A479-B911-4C34-BC41-965815E85DE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309485" y="2497144"/>
            <a:ext cx="3149827" cy="2466975"/>
          </a:xfrm>
          <a:custGeom>
            <a:avLst/>
            <a:gdLst>
              <a:gd name="connsiteX0" fmla="*/ 0 w 2830512"/>
              <a:gd name="connsiteY0" fmla="*/ 0 h 2466975"/>
              <a:gd name="connsiteX1" fmla="*/ 2830512 w 2830512"/>
              <a:gd name="connsiteY1" fmla="*/ 0 h 2466975"/>
              <a:gd name="connsiteX2" fmla="*/ 2830512 w 2830512"/>
              <a:gd name="connsiteY2" fmla="*/ 2466975 h 2466975"/>
              <a:gd name="connsiteX3" fmla="*/ 0 w 2830512"/>
              <a:gd name="connsiteY3" fmla="*/ 2466975 h 2466975"/>
              <a:gd name="connsiteX4" fmla="*/ 0 w 2830512"/>
              <a:gd name="connsiteY4" fmla="*/ 0 h 2466975"/>
              <a:gd name="connsiteX0" fmla="*/ 0 w 3019198"/>
              <a:gd name="connsiteY0" fmla="*/ 0 h 2466975"/>
              <a:gd name="connsiteX1" fmla="*/ 3019198 w 3019198"/>
              <a:gd name="connsiteY1" fmla="*/ 29029 h 2466975"/>
              <a:gd name="connsiteX2" fmla="*/ 2830512 w 3019198"/>
              <a:gd name="connsiteY2" fmla="*/ 2466975 h 2466975"/>
              <a:gd name="connsiteX3" fmla="*/ 0 w 3019198"/>
              <a:gd name="connsiteY3" fmla="*/ 2466975 h 2466975"/>
              <a:gd name="connsiteX4" fmla="*/ 0 w 3019198"/>
              <a:gd name="connsiteY4" fmla="*/ 0 h 2466975"/>
              <a:gd name="connsiteX0" fmla="*/ 130629 w 3149827"/>
              <a:gd name="connsiteY0" fmla="*/ 0 h 2466975"/>
              <a:gd name="connsiteX1" fmla="*/ 3149827 w 3149827"/>
              <a:gd name="connsiteY1" fmla="*/ 29029 h 2466975"/>
              <a:gd name="connsiteX2" fmla="*/ 2961141 w 3149827"/>
              <a:gd name="connsiteY2" fmla="*/ 2466975 h 2466975"/>
              <a:gd name="connsiteX3" fmla="*/ 0 w 3149827"/>
              <a:gd name="connsiteY3" fmla="*/ 2162175 h 2466975"/>
              <a:gd name="connsiteX4" fmla="*/ 130629 w 3149827"/>
              <a:gd name="connsiteY4" fmla="*/ 0 h 246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9827" h="2466975">
                <a:moveTo>
                  <a:pt x="130629" y="0"/>
                </a:moveTo>
                <a:lnTo>
                  <a:pt x="3149827" y="29029"/>
                </a:lnTo>
                <a:lnTo>
                  <a:pt x="2961141" y="2466975"/>
                </a:lnTo>
                <a:lnTo>
                  <a:pt x="0" y="2162175"/>
                </a:lnTo>
                <a:lnTo>
                  <a:pt x="130629" y="0"/>
                </a:lnTo>
                <a:close/>
              </a:path>
            </a:pathLst>
          </a:custGeom>
        </p:spPr>
        <p:txBody>
          <a:bodyPr lIns="91422" tIns="45718" rIns="91422" bIns="45718"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544004" y="2482627"/>
            <a:ext cx="2353953" cy="2306637"/>
          </a:xfrm>
          <a:custGeom>
            <a:avLst/>
            <a:gdLst>
              <a:gd name="connsiteX0" fmla="*/ 0 w 2279650"/>
              <a:gd name="connsiteY0" fmla="*/ 0 h 1900237"/>
              <a:gd name="connsiteX1" fmla="*/ 2279650 w 2279650"/>
              <a:gd name="connsiteY1" fmla="*/ 0 h 1900237"/>
              <a:gd name="connsiteX2" fmla="*/ 2279650 w 2279650"/>
              <a:gd name="connsiteY2" fmla="*/ 1900237 h 1900237"/>
              <a:gd name="connsiteX3" fmla="*/ 0 w 2279650"/>
              <a:gd name="connsiteY3" fmla="*/ 1900237 h 1900237"/>
              <a:gd name="connsiteX4" fmla="*/ 0 w 2279650"/>
              <a:gd name="connsiteY4" fmla="*/ 0 h 1900237"/>
              <a:gd name="connsiteX0" fmla="*/ 0 w 2279650"/>
              <a:gd name="connsiteY0" fmla="*/ 14514 h 1914751"/>
              <a:gd name="connsiteX1" fmla="*/ 2119993 w 2279650"/>
              <a:gd name="connsiteY1" fmla="*/ 0 h 1914751"/>
              <a:gd name="connsiteX2" fmla="*/ 2279650 w 2279650"/>
              <a:gd name="connsiteY2" fmla="*/ 1914751 h 1914751"/>
              <a:gd name="connsiteX3" fmla="*/ 0 w 2279650"/>
              <a:gd name="connsiteY3" fmla="*/ 1914751 h 1914751"/>
              <a:gd name="connsiteX4" fmla="*/ 0 w 2279650"/>
              <a:gd name="connsiteY4" fmla="*/ 14514 h 1914751"/>
              <a:gd name="connsiteX0" fmla="*/ 14515 w 2294165"/>
              <a:gd name="connsiteY0" fmla="*/ 14514 h 2306637"/>
              <a:gd name="connsiteX1" fmla="*/ 2134508 w 2294165"/>
              <a:gd name="connsiteY1" fmla="*/ 0 h 2306637"/>
              <a:gd name="connsiteX2" fmla="*/ 2294165 w 2294165"/>
              <a:gd name="connsiteY2" fmla="*/ 1914751 h 2306637"/>
              <a:gd name="connsiteX3" fmla="*/ 0 w 2294165"/>
              <a:gd name="connsiteY3" fmla="*/ 2306637 h 2306637"/>
              <a:gd name="connsiteX4" fmla="*/ 14515 w 2294165"/>
              <a:gd name="connsiteY4" fmla="*/ 14514 h 2306637"/>
              <a:gd name="connsiteX0" fmla="*/ 74303 w 2353953"/>
              <a:gd name="connsiteY0" fmla="*/ 14514 h 2306637"/>
              <a:gd name="connsiteX1" fmla="*/ 2194296 w 2353953"/>
              <a:gd name="connsiteY1" fmla="*/ 0 h 2306637"/>
              <a:gd name="connsiteX2" fmla="*/ 2353953 w 2353953"/>
              <a:gd name="connsiteY2" fmla="*/ 1914751 h 2306637"/>
              <a:gd name="connsiteX3" fmla="*/ 59788 w 2353953"/>
              <a:gd name="connsiteY3" fmla="*/ 2306637 h 2306637"/>
              <a:gd name="connsiteX4" fmla="*/ 74303 w 2353953"/>
              <a:gd name="connsiteY4" fmla="*/ 14514 h 2306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953" h="2306637">
                <a:moveTo>
                  <a:pt x="74303" y="14514"/>
                </a:moveTo>
                <a:lnTo>
                  <a:pt x="2194296" y="0"/>
                </a:lnTo>
                <a:lnTo>
                  <a:pt x="2353953" y="1914751"/>
                </a:lnTo>
                <a:lnTo>
                  <a:pt x="59788" y="2306637"/>
                </a:lnTo>
                <a:cubicBezTo>
                  <a:pt x="-80517" y="1658710"/>
                  <a:pt x="69465" y="778555"/>
                  <a:pt x="74303" y="14514"/>
                </a:cubicBezTo>
                <a:close/>
              </a:path>
            </a:pathLst>
          </a:custGeom>
        </p:spPr>
        <p:txBody>
          <a:bodyPr lIns="91422" tIns="45718" rIns="91422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94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458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87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83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99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056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0512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4025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002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372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2779958">
            <a:off x="7382940" y="647917"/>
            <a:ext cx="3672821" cy="5564296"/>
          </a:xfrm>
          <a:custGeom>
            <a:avLst/>
            <a:gdLst>
              <a:gd name="connsiteX0" fmla="*/ 0 w 2286000"/>
              <a:gd name="connsiteY0" fmla="*/ 0 h 5429250"/>
              <a:gd name="connsiteX1" fmla="*/ 2286000 w 2286000"/>
              <a:gd name="connsiteY1" fmla="*/ 0 h 5429250"/>
              <a:gd name="connsiteX2" fmla="*/ 2286000 w 2286000"/>
              <a:gd name="connsiteY2" fmla="*/ 5429250 h 5429250"/>
              <a:gd name="connsiteX3" fmla="*/ 0 w 2286000"/>
              <a:gd name="connsiteY3" fmla="*/ 5429250 h 5429250"/>
              <a:gd name="connsiteX4" fmla="*/ 0 w 2286000"/>
              <a:gd name="connsiteY4" fmla="*/ 0 h 5429250"/>
              <a:gd name="connsiteX0" fmla="*/ 0 w 2286000"/>
              <a:gd name="connsiteY0" fmla="*/ 0 h 5429250"/>
              <a:gd name="connsiteX1" fmla="*/ 2286000 w 2286000"/>
              <a:gd name="connsiteY1" fmla="*/ 0 h 5429250"/>
              <a:gd name="connsiteX2" fmla="*/ 2286000 w 2286000"/>
              <a:gd name="connsiteY2" fmla="*/ 5429250 h 5429250"/>
              <a:gd name="connsiteX3" fmla="*/ 1197838 w 2286000"/>
              <a:gd name="connsiteY3" fmla="*/ 5288460 h 5429250"/>
              <a:gd name="connsiteX4" fmla="*/ 0 w 2286000"/>
              <a:gd name="connsiteY4" fmla="*/ 0 h 5429250"/>
              <a:gd name="connsiteX0" fmla="*/ 0 w 3672344"/>
              <a:gd name="connsiteY0" fmla="*/ 0 h 5448329"/>
              <a:gd name="connsiteX1" fmla="*/ 2286000 w 3672344"/>
              <a:gd name="connsiteY1" fmla="*/ 0 h 5448329"/>
              <a:gd name="connsiteX2" fmla="*/ 3672344 w 3672344"/>
              <a:gd name="connsiteY2" fmla="*/ 5448329 h 5448329"/>
              <a:gd name="connsiteX3" fmla="*/ 1197838 w 3672344"/>
              <a:gd name="connsiteY3" fmla="*/ 5288460 h 5448329"/>
              <a:gd name="connsiteX4" fmla="*/ 0 w 3672344"/>
              <a:gd name="connsiteY4" fmla="*/ 0 h 5448329"/>
              <a:gd name="connsiteX0" fmla="*/ 0 w 3672344"/>
              <a:gd name="connsiteY0" fmla="*/ 115967 h 5564296"/>
              <a:gd name="connsiteX1" fmla="*/ 2416759 w 3672344"/>
              <a:gd name="connsiteY1" fmla="*/ 0 h 5564296"/>
              <a:gd name="connsiteX2" fmla="*/ 3672344 w 3672344"/>
              <a:gd name="connsiteY2" fmla="*/ 5564296 h 5564296"/>
              <a:gd name="connsiteX3" fmla="*/ 1197838 w 3672344"/>
              <a:gd name="connsiteY3" fmla="*/ 5404427 h 5564296"/>
              <a:gd name="connsiteX4" fmla="*/ 0 w 3672344"/>
              <a:gd name="connsiteY4" fmla="*/ 115967 h 5564296"/>
              <a:gd name="connsiteX0" fmla="*/ 0 w 3672821"/>
              <a:gd name="connsiteY0" fmla="*/ 95446 h 5564296"/>
              <a:gd name="connsiteX1" fmla="*/ 2417236 w 3672821"/>
              <a:gd name="connsiteY1" fmla="*/ 0 h 5564296"/>
              <a:gd name="connsiteX2" fmla="*/ 3672821 w 3672821"/>
              <a:gd name="connsiteY2" fmla="*/ 5564296 h 5564296"/>
              <a:gd name="connsiteX3" fmla="*/ 1198315 w 3672821"/>
              <a:gd name="connsiteY3" fmla="*/ 5404427 h 5564296"/>
              <a:gd name="connsiteX4" fmla="*/ 0 w 3672821"/>
              <a:gd name="connsiteY4" fmla="*/ 95446 h 556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2821" h="5564296">
                <a:moveTo>
                  <a:pt x="0" y="95446"/>
                </a:moveTo>
                <a:lnTo>
                  <a:pt x="2417236" y="0"/>
                </a:lnTo>
                <a:lnTo>
                  <a:pt x="3672821" y="5564296"/>
                </a:lnTo>
                <a:lnTo>
                  <a:pt x="1198315" y="5404427"/>
                </a:lnTo>
                <a:lnTo>
                  <a:pt x="0" y="95446"/>
                </a:lnTo>
                <a:close/>
              </a:path>
            </a:pathLst>
          </a:custGeom>
        </p:spPr>
        <p:txBody>
          <a:bodyPr lIns="91422" tIns="45718" rIns="91422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9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71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82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78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927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3252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34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5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04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891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896101" y="781052"/>
            <a:ext cx="3219451" cy="5238751"/>
          </a:xfrm>
          <a:custGeom>
            <a:avLst/>
            <a:gdLst>
              <a:gd name="connsiteX0" fmla="*/ 0 w 3143250"/>
              <a:gd name="connsiteY0" fmla="*/ 0 h 4438650"/>
              <a:gd name="connsiteX1" fmla="*/ 3143250 w 3143250"/>
              <a:gd name="connsiteY1" fmla="*/ 0 h 4438650"/>
              <a:gd name="connsiteX2" fmla="*/ 3143250 w 3143250"/>
              <a:gd name="connsiteY2" fmla="*/ 4438650 h 4438650"/>
              <a:gd name="connsiteX3" fmla="*/ 0 w 3143250"/>
              <a:gd name="connsiteY3" fmla="*/ 4438650 h 4438650"/>
              <a:gd name="connsiteX4" fmla="*/ 0 w 3143250"/>
              <a:gd name="connsiteY4" fmla="*/ 0 h 4438650"/>
              <a:gd name="connsiteX0" fmla="*/ 0 w 3143250"/>
              <a:gd name="connsiteY0" fmla="*/ 476250 h 4914900"/>
              <a:gd name="connsiteX1" fmla="*/ 3143250 w 3143250"/>
              <a:gd name="connsiteY1" fmla="*/ 0 h 4914900"/>
              <a:gd name="connsiteX2" fmla="*/ 3143250 w 3143250"/>
              <a:gd name="connsiteY2" fmla="*/ 4914900 h 4914900"/>
              <a:gd name="connsiteX3" fmla="*/ 0 w 3143250"/>
              <a:gd name="connsiteY3" fmla="*/ 4914900 h 4914900"/>
              <a:gd name="connsiteX4" fmla="*/ 0 w 3143250"/>
              <a:gd name="connsiteY4" fmla="*/ 476250 h 4914900"/>
              <a:gd name="connsiteX0" fmla="*/ 19050 w 3162300"/>
              <a:gd name="connsiteY0" fmla="*/ 476250 h 5238750"/>
              <a:gd name="connsiteX1" fmla="*/ 3162300 w 3162300"/>
              <a:gd name="connsiteY1" fmla="*/ 0 h 5238750"/>
              <a:gd name="connsiteX2" fmla="*/ 3162300 w 3162300"/>
              <a:gd name="connsiteY2" fmla="*/ 4914900 h 5238750"/>
              <a:gd name="connsiteX3" fmla="*/ 0 w 3162300"/>
              <a:gd name="connsiteY3" fmla="*/ 5238750 h 5238750"/>
              <a:gd name="connsiteX4" fmla="*/ 19050 w 3162300"/>
              <a:gd name="connsiteY4" fmla="*/ 476250 h 5238750"/>
              <a:gd name="connsiteX0" fmla="*/ 76200 w 3219450"/>
              <a:gd name="connsiteY0" fmla="*/ 476250 h 5238750"/>
              <a:gd name="connsiteX1" fmla="*/ 3219450 w 3219450"/>
              <a:gd name="connsiteY1" fmla="*/ 0 h 5238750"/>
              <a:gd name="connsiteX2" fmla="*/ 3219450 w 3219450"/>
              <a:gd name="connsiteY2" fmla="*/ 4914900 h 5238750"/>
              <a:gd name="connsiteX3" fmla="*/ 0 w 3219450"/>
              <a:gd name="connsiteY3" fmla="*/ 5238750 h 5238750"/>
              <a:gd name="connsiteX4" fmla="*/ 76200 w 3219450"/>
              <a:gd name="connsiteY4" fmla="*/ 476250 h 5238750"/>
              <a:gd name="connsiteX0" fmla="*/ 171450 w 3219450"/>
              <a:gd name="connsiteY0" fmla="*/ 514350 h 5238750"/>
              <a:gd name="connsiteX1" fmla="*/ 3219450 w 3219450"/>
              <a:gd name="connsiteY1" fmla="*/ 0 h 5238750"/>
              <a:gd name="connsiteX2" fmla="*/ 3219450 w 3219450"/>
              <a:gd name="connsiteY2" fmla="*/ 4914900 h 5238750"/>
              <a:gd name="connsiteX3" fmla="*/ 0 w 3219450"/>
              <a:gd name="connsiteY3" fmla="*/ 5238750 h 5238750"/>
              <a:gd name="connsiteX4" fmla="*/ 171450 w 3219450"/>
              <a:gd name="connsiteY4" fmla="*/ 514350 h 523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9450" h="5238750">
                <a:moveTo>
                  <a:pt x="171450" y="514350"/>
                </a:moveTo>
                <a:lnTo>
                  <a:pt x="3219450" y="0"/>
                </a:lnTo>
                <a:lnTo>
                  <a:pt x="3219450" y="4914900"/>
                </a:lnTo>
                <a:lnTo>
                  <a:pt x="0" y="5238750"/>
                </a:lnTo>
                <a:lnTo>
                  <a:pt x="171450" y="514350"/>
                </a:lnTo>
                <a:close/>
              </a:path>
            </a:pathLst>
          </a:custGeom>
        </p:spPr>
        <p:txBody>
          <a:bodyPr lIns="91422" tIns="45718" rIns="91422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5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364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22" tIns="45718" rIns="91422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6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22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22" tIns="45718" rIns="91422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6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57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2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mber Info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04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50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45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7" r:id="rId2"/>
    <p:sldLayoutId id="2147483756" r:id="rId3"/>
    <p:sldLayoutId id="2147483734" r:id="rId4"/>
    <p:sldLayoutId id="2147483652" r:id="rId5"/>
    <p:sldLayoutId id="2147483754" r:id="rId6"/>
    <p:sldLayoutId id="2147483755" r:id="rId7"/>
    <p:sldLayoutId id="2147483682" r:id="rId8"/>
    <p:sldLayoutId id="2147483730" r:id="rId9"/>
    <p:sldLayoutId id="2147483731" r:id="rId10"/>
    <p:sldLayoutId id="2147483732" r:id="rId11"/>
    <p:sldLayoutId id="2147483733" r:id="rId12"/>
    <p:sldLayoutId id="2147483729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19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2" indent="-228552" algn="l" defTabSz="91419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5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6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5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6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2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3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2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6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xStyles>
    <p:titleStyle>
      <a:lvl1pPr algn="l" defTabSz="91419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2" indent="-228552" algn="l" defTabSz="91419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5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6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5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6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2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3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2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 defTabSz="914400"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4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60" y="6714460"/>
            <a:ext cx="2598901" cy="14354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60" y="0"/>
            <a:ext cx="2598901" cy="242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31671" y="2195781"/>
            <a:ext cx="77778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CL" sz="4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RECOMENDACIONES PSICOSOCIALES EN CONTEXTO COVID-19</a:t>
            </a:r>
          </a:p>
          <a:p>
            <a:pPr algn="ctr">
              <a:spcAft>
                <a:spcPts val="0"/>
              </a:spcAft>
            </a:pPr>
            <a:endParaRPr lang="es-CL" sz="4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L" sz="40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DEPRODE. </a:t>
            </a:r>
          </a:p>
          <a:p>
            <a:pPr algn="ctr"/>
            <a:r>
              <a:rPr lang="es-CL" sz="40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Subdepartamento de Diseño. </a:t>
            </a:r>
            <a:r>
              <a:rPr lang="es-CL" sz="20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Abril 2020</a:t>
            </a:r>
          </a:p>
          <a:p>
            <a:pPr algn="ctr"/>
            <a:endParaRPr lang="es-CL" sz="40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endParaRPr lang="es-CL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06932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/>
          <p:cNvSpPr/>
          <p:nvPr/>
        </p:nvSpPr>
        <p:spPr>
          <a:xfrm>
            <a:off x="-8219" y="15705"/>
            <a:ext cx="12200219" cy="6857999"/>
          </a:xfrm>
          <a:prstGeom prst="rect">
            <a:avLst/>
          </a:prstGeom>
          <a:solidFill>
            <a:srgbClr val="FFC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8" rIns="91422" bIns="45718" rtlCol="0" anchor="ctr"/>
          <a:lstStyle/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r>
              <a:rPr lang="en-US" sz="3600" b="1" dirty="0">
                <a:solidFill>
                  <a:srgbClr val="0070C0"/>
                </a:solidFill>
                <a:latin typeface="gobCL" pitchFamily="2" charset="0"/>
                <a:ea typeface="Lato Heavy" panose="020F0502020204030203" pitchFamily="34" charset="0"/>
                <a:cs typeface="Lato Heavy" panose="020F0502020204030203" pitchFamily="34" charset="0"/>
              </a:rPr>
              <a:t>	</a:t>
            </a:r>
          </a:p>
        </p:txBody>
      </p:sp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sp>
        <p:nvSpPr>
          <p:cNvPr id="7" name="Rectángulo 39"/>
          <p:cNvSpPr/>
          <p:nvPr/>
        </p:nvSpPr>
        <p:spPr>
          <a:xfrm>
            <a:off x="491067" y="1517050"/>
            <a:ext cx="10808758" cy="5262979"/>
          </a:xfrm>
          <a:prstGeom prst="rect">
            <a:avLst/>
          </a:prstGeom>
          <a:solidFill>
            <a:srgbClr val="FBB03C"/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bg1"/>
                </a:solidFill>
              </a:rPr>
              <a:t>Los niños, niñas y adolescentes conservan todos sus derechos. Fuente Boletines especiales del IIN-</a:t>
            </a:r>
            <a:r>
              <a:rPr lang="es-CL" sz="2400" b="1" dirty="0" err="1">
                <a:solidFill>
                  <a:schemeClr val="bg1"/>
                </a:solidFill>
              </a:rPr>
              <a:t>Oea</a:t>
            </a:r>
            <a:r>
              <a:rPr lang="es-CL" sz="2400" b="1" dirty="0">
                <a:solidFill>
                  <a:schemeClr val="bg1"/>
                </a:solidFill>
              </a:rPr>
              <a:t> (marzo, abril 2020).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bg1"/>
                </a:solidFill>
              </a:rPr>
              <a:t>Estas recomendaciones técnicas busca aportar elementos psicosociales a considerar en contexto de pandemia COVID19 en el desarrollo de los procesos de atenciones e intervenciones con niños, niñas y adolescentes.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bg1"/>
                </a:solidFill>
              </a:rPr>
              <a:t>Centran su accionar en contribuir a disminuir efectos no deseables de la emergencia-crisis en niños, niñas y adolescentes y en equipos de trabajo.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bg1"/>
                </a:solidFill>
              </a:rPr>
              <a:t>Refuerzan las responsabilidades de los(as) adultos(as) en estas relevantes tareas en un escenarios de nuevos desafíos.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bg1"/>
                </a:solidFill>
              </a:rPr>
              <a:t>Asegurar espacios de acogida y contención que favorezca el afrontamiento personal y grupal de la crisis sanitaria, promoviendo cuidados y solidaridad.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bg1"/>
                </a:solidFill>
              </a:rPr>
              <a:t>Apoyos psicosociales pertinentes a cada niño, niña y adolescente, fomentando las resiliencias y recursos internos de cada uno(a de ellos(as).</a:t>
            </a:r>
            <a:endParaRPr lang="es-CL" sz="2400" b="1" dirty="0">
              <a:solidFill>
                <a:schemeClr val="bg1"/>
              </a:solidFill>
            </a:endParaRPr>
          </a:p>
          <a:p>
            <a:pPr algn="just"/>
            <a:endParaRPr lang="es-CL" sz="24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35187" y="559063"/>
            <a:ext cx="3916479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CL" sz="4000" dirty="0">
                <a:solidFill>
                  <a:srgbClr val="7030A0"/>
                </a:solidFill>
              </a:rPr>
              <a:t>PRINCIPIOS</a:t>
            </a:r>
            <a:endParaRPr lang="es-ES_tradnl" sz="4000" dirty="0">
              <a:solidFill>
                <a:srgbClr val="7030A0"/>
              </a:solidFill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10783888" y="6059488"/>
            <a:ext cx="1101725" cy="704850"/>
            <a:chOff x="10783888" y="6059488"/>
            <a:chExt cx="1101725" cy="704850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0788650" y="6059488"/>
              <a:ext cx="401638" cy="98425"/>
            </a:xfrm>
            <a:prstGeom prst="rect">
              <a:avLst/>
            </a:prstGeom>
            <a:solidFill>
              <a:srgbClr val="006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1190288" y="6059488"/>
              <a:ext cx="496888" cy="98425"/>
            </a:xfrm>
            <a:prstGeom prst="rect">
              <a:avLst/>
            </a:prstGeom>
            <a:solidFill>
              <a:srgbClr val="E73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10799763" y="6305550"/>
              <a:ext cx="84138" cy="128587"/>
            </a:xfrm>
            <a:custGeom>
              <a:avLst/>
              <a:gdLst>
                <a:gd name="T0" fmla="*/ 18 w 38"/>
                <a:gd name="T1" fmla="*/ 58 h 58"/>
                <a:gd name="T2" fmla="*/ 0 w 38"/>
                <a:gd name="T3" fmla="*/ 52 h 58"/>
                <a:gd name="T4" fmla="*/ 4 w 38"/>
                <a:gd name="T5" fmla="*/ 43 h 58"/>
                <a:gd name="T6" fmla="*/ 18 w 38"/>
                <a:gd name="T7" fmla="*/ 49 h 58"/>
                <a:gd name="T8" fmla="*/ 27 w 38"/>
                <a:gd name="T9" fmla="*/ 41 h 58"/>
                <a:gd name="T10" fmla="*/ 1 w 38"/>
                <a:gd name="T11" fmla="*/ 15 h 58"/>
                <a:gd name="T12" fmla="*/ 21 w 38"/>
                <a:gd name="T13" fmla="*/ 0 h 58"/>
                <a:gd name="T14" fmla="*/ 37 w 38"/>
                <a:gd name="T15" fmla="*/ 4 h 58"/>
                <a:gd name="T16" fmla="*/ 34 w 38"/>
                <a:gd name="T17" fmla="*/ 13 h 58"/>
                <a:gd name="T18" fmla="*/ 20 w 38"/>
                <a:gd name="T19" fmla="*/ 9 h 58"/>
                <a:gd name="T20" fmla="*/ 12 w 38"/>
                <a:gd name="T21" fmla="*/ 15 h 58"/>
                <a:gd name="T22" fmla="*/ 38 w 38"/>
                <a:gd name="T23" fmla="*/ 41 h 58"/>
                <a:gd name="T24" fmla="*/ 18 w 38"/>
                <a:gd name="T2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58">
                  <a:moveTo>
                    <a:pt x="18" y="58"/>
                  </a:moveTo>
                  <a:cubicBezTo>
                    <a:pt x="10" y="58"/>
                    <a:pt x="4" y="55"/>
                    <a:pt x="0" y="52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7" y="46"/>
                    <a:pt x="13" y="49"/>
                    <a:pt x="18" y="49"/>
                  </a:cubicBezTo>
                  <a:cubicBezTo>
                    <a:pt x="23" y="49"/>
                    <a:pt x="27" y="46"/>
                    <a:pt x="27" y="41"/>
                  </a:cubicBezTo>
                  <a:cubicBezTo>
                    <a:pt x="27" y="29"/>
                    <a:pt x="1" y="35"/>
                    <a:pt x="1" y="15"/>
                  </a:cubicBezTo>
                  <a:cubicBezTo>
                    <a:pt x="1" y="7"/>
                    <a:pt x="7" y="0"/>
                    <a:pt x="21" y="0"/>
                  </a:cubicBezTo>
                  <a:cubicBezTo>
                    <a:pt x="27" y="0"/>
                    <a:pt x="33" y="1"/>
                    <a:pt x="37" y="4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1" y="11"/>
                    <a:pt x="26" y="9"/>
                    <a:pt x="20" y="9"/>
                  </a:cubicBezTo>
                  <a:cubicBezTo>
                    <a:pt x="15" y="9"/>
                    <a:pt x="12" y="11"/>
                    <a:pt x="12" y="15"/>
                  </a:cubicBezTo>
                  <a:cubicBezTo>
                    <a:pt x="12" y="25"/>
                    <a:pt x="38" y="21"/>
                    <a:pt x="38" y="41"/>
                  </a:cubicBezTo>
                  <a:cubicBezTo>
                    <a:pt x="38" y="50"/>
                    <a:pt x="31" y="58"/>
                    <a:pt x="18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10902950" y="6308725"/>
              <a:ext cx="77788" cy="122237"/>
            </a:xfrm>
            <a:custGeom>
              <a:avLst/>
              <a:gdLst>
                <a:gd name="T0" fmla="*/ 0 w 49"/>
                <a:gd name="T1" fmla="*/ 77 h 77"/>
                <a:gd name="T2" fmla="*/ 0 w 49"/>
                <a:gd name="T3" fmla="*/ 0 h 77"/>
                <a:gd name="T4" fmla="*/ 49 w 49"/>
                <a:gd name="T5" fmla="*/ 0 h 77"/>
                <a:gd name="T6" fmla="*/ 49 w 49"/>
                <a:gd name="T7" fmla="*/ 12 h 77"/>
                <a:gd name="T8" fmla="*/ 16 w 49"/>
                <a:gd name="T9" fmla="*/ 12 h 77"/>
                <a:gd name="T10" fmla="*/ 16 w 49"/>
                <a:gd name="T11" fmla="*/ 32 h 77"/>
                <a:gd name="T12" fmla="*/ 41 w 49"/>
                <a:gd name="T13" fmla="*/ 32 h 77"/>
                <a:gd name="T14" fmla="*/ 39 w 49"/>
                <a:gd name="T15" fmla="*/ 45 h 77"/>
                <a:gd name="T16" fmla="*/ 16 w 49"/>
                <a:gd name="T17" fmla="*/ 45 h 77"/>
                <a:gd name="T18" fmla="*/ 16 w 49"/>
                <a:gd name="T19" fmla="*/ 65 h 77"/>
                <a:gd name="T20" fmla="*/ 49 w 49"/>
                <a:gd name="T21" fmla="*/ 65 h 77"/>
                <a:gd name="T22" fmla="*/ 49 w 49"/>
                <a:gd name="T23" fmla="*/ 77 h 77"/>
                <a:gd name="T24" fmla="*/ 0 w 49"/>
                <a:gd name="T2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77">
                  <a:moveTo>
                    <a:pt x="0" y="77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12"/>
                  </a:lnTo>
                  <a:lnTo>
                    <a:pt x="16" y="12"/>
                  </a:lnTo>
                  <a:lnTo>
                    <a:pt x="16" y="32"/>
                  </a:lnTo>
                  <a:lnTo>
                    <a:pt x="41" y="32"/>
                  </a:lnTo>
                  <a:lnTo>
                    <a:pt x="39" y="45"/>
                  </a:lnTo>
                  <a:lnTo>
                    <a:pt x="16" y="45"/>
                  </a:lnTo>
                  <a:lnTo>
                    <a:pt x="16" y="65"/>
                  </a:lnTo>
                  <a:lnTo>
                    <a:pt x="49" y="65"/>
                  </a:lnTo>
                  <a:lnTo>
                    <a:pt x="49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10999788" y="6308725"/>
              <a:ext cx="96838" cy="122237"/>
            </a:xfrm>
            <a:custGeom>
              <a:avLst/>
              <a:gdLst>
                <a:gd name="T0" fmla="*/ 38 w 61"/>
                <a:gd name="T1" fmla="*/ 77 h 77"/>
                <a:gd name="T2" fmla="*/ 13 w 61"/>
                <a:gd name="T3" fmla="*/ 16 h 77"/>
                <a:gd name="T4" fmla="*/ 13 w 61"/>
                <a:gd name="T5" fmla="*/ 16 h 77"/>
                <a:gd name="T6" fmla="*/ 14 w 61"/>
                <a:gd name="T7" fmla="*/ 77 h 77"/>
                <a:gd name="T8" fmla="*/ 0 w 61"/>
                <a:gd name="T9" fmla="*/ 77 h 77"/>
                <a:gd name="T10" fmla="*/ 0 w 61"/>
                <a:gd name="T11" fmla="*/ 0 h 77"/>
                <a:gd name="T12" fmla="*/ 24 w 61"/>
                <a:gd name="T13" fmla="*/ 0 h 77"/>
                <a:gd name="T14" fmla="*/ 48 w 61"/>
                <a:gd name="T15" fmla="*/ 62 h 77"/>
                <a:gd name="T16" fmla="*/ 49 w 61"/>
                <a:gd name="T17" fmla="*/ 62 h 77"/>
                <a:gd name="T18" fmla="*/ 48 w 61"/>
                <a:gd name="T19" fmla="*/ 0 h 77"/>
                <a:gd name="T20" fmla="*/ 61 w 61"/>
                <a:gd name="T21" fmla="*/ 0 h 77"/>
                <a:gd name="T22" fmla="*/ 61 w 61"/>
                <a:gd name="T23" fmla="*/ 77 h 77"/>
                <a:gd name="T24" fmla="*/ 38 w 61"/>
                <a:gd name="T2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77">
                  <a:moveTo>
                    <a:pt x="38" y="77"/>
                  </a:moveTo>
                  <a:lnTo>
                    <a:pt x="13" y="16"/>
                  </a:lnTo>
                  <a:lnTo>
                    <a:pt x="13" y="16"/>
                  </a:lnTo>
                  <a:lnTo>
                    <a:pt x="14" y="77"/>
                  </a:lnTo>
                  <a:lnTo>
                    <a:pt x="0" y="77"/>
                  </a:lnTo>
                  <a:lnTo>
                    <a:pt x="0" y="0"/>
                  </a:lnTo>
                  <a:lnTo>
                    <a:pt x="24" y="0"/>
                  </a:lnTo>
                  <a:lnTo>
                    <a:pt x="48" y="62"/>
                  </a:lnTo>
                  <a:lnTo>
                    <a:pt x="49" y="62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61" y="77"/>
                  </a:lnTo>
                  <a:lnTo>
                    <a:pt x="38" y="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11112500" y="6308725"/>
              <a:ext cx="106363" cy="122237"/>
            </a:xfrm>
            <a:custGeom>
              <a:avLst/>
              <a:gdLst>
                <a:gd name="T0" fmla="*/ 14 w 67"/>
                <a:gd name="T1" fmla="*/ 77 h 77"/>
                <a:gd name="T2" fmla="*/ 0 w 67"/>
                <a:gd name="T3" fmla="*/ 77 h 77"/>
                <a:gd name="T4" fmla="*/ 21 w 67"/>
                <a:gd name="T5" fmla="*/ 0 h 77"/>
                <a:gd name="T6" fmla="*/ 46 w 67"/>
                <a:gd name="T7" fmla="*/ 0 h 77"/>
                <a:gd name="T8" fmla="*/ 67 w 67"/>
                <a:gd name="T9" fmla="*/ 77 h 77"/>
                <a:gd name="T10" fmla="*/ 50 w 67"/>
                <a:gd name="T11" fmla="*/ 77 h 77"/>
                <a:gd name="T12" fmla="*/ 46 w 67"/>
                <a:gd name="T13" fmla="*/ 59 h 77"/>
                <a:gd name="T14" fmla="*/ 18 w 67"/>
                <a:gd name="T15" fmla="*/ 59 h 77"/>
                <a:gd name="T16" fmla="*/ 14 w 67"/>
                <a:gd name="T17" fmla="*/ 77 h 77"/>
                <a:gd name="T18" fmla="*/ 31 w 67"/>
                <a:gd name="T19" fmla="*/ 12 h 77"/>
                <a:gd name="T20" fmla="*/ 21 w 67"/>
                <a:gd name="T21" fmla="*/ 48 h 77"/>
                <a:gd name="T22" fmla="*/ 43 w 67"/>
                <a:gd name="T23" fmla="*/ 48 h 77"/>
                <a:gd name="T24" fmla="*/ 35 w 67"/>
                <a:gd name="T25" fmla="*/ 12 h 77"/>
                <a:gd name="T26" fmla="*/ 31 w 67"/>
                <a:gd name="T27" fmla="*/ 1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77">
                  <a:moveTo>
                    <a:pt x="14" y="77"/>
                  </a:moveTo>
                  <a:lnTo>
                    <a:pt x="0" y="77"/>
                  </a:lnTo>
                  <a:lnTo>
                    <a:pt x="21" y="0"/>
                  </a:lnTo>
                  <a:lnTo>
                    <a:pt x="46" y="0"/>
                  </a:lnTo>
                  <a:lnTo>
                    <a:pt x="67" y="77"/>
                  </a:lnTo>
                  <a:lnTo>
                    <a:pt x="50" y="77"/>
                  </a:lnTo>
                  <a:lnTo>
                    <a:pt x="46" y="59"/>
                  </a:lnTo>
                  <a:lnTo>
                    <a:pt x="18" y="59"/>
                  </a:lnTo>
                  <a:lnTo>
                    <a:pt x="14" y="77"/>
                  </a:lnTo>
                  <a:close/>
                  <a:moveTo>
                    <a:pt x="31" y="12"/>
                  </a:moveTo>
                  <a:lnTo>
                    <a:pt x="21" y="48"/>
                  </a:lnTo>
                  <a:lnTo>
                    <a:pt x="43" y="48"/>
                  </a:lnTo>
                  <a:lnTo>
                    <a:pt x="35" y="12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11231563" y="6308725"/>
              <a:ext cx="136525" cy="122237"/>
            </a:xfrm>
            <a:custGeom>
              <a:avLst/>
              <a:gdLst>
                <a:gd name="T0" fmla="*/ 49 w 62"/>
                <a:gd name="T1" fmla="*/ 56 h 56"/>
                <a:gd name="T2" fmla="*/ 48 w 62"/>
                <a:gd name="T3" fmla="*/ 9 h 56"/>
                <a:gd name="T4" fmla="*/ 48 w 62"/>
                <a:gd name="T5" fmla="*/ 9 h 56"/>
                <a:gd name="T6" fmla="*/ 45 w 62"/>
                <a:gd name="T7" fmla="*/ 22 h 56"/>
                <a:gd name="T8" fmla="*/ 37 w 62"/>
                <a:gd name="T9" fmla="*/ 56 h 56"/>
                <a:gd name="T10" fmla="*/ 21 w 62"/>
                <a:gd name="T11" fmla="*/ 56 h 56"/>
                <a:gd name="T12" fmla="*/ 13 w 62"/>
                <a:gd name="T13" fmla="*/ 22 h 56"/>
                <a:gd name="T14" fmla="*/ 11 w 62"/>
                <a:gd name="T15" fmla="*/ 9 h 56"/>
                <a:gd name="T16" fmla="*/ 10 w 62"/>
                <a:gd name="T17" fmla="*/ 9 h 56"/>
                <a:gd name="T18" fmla="*/ 10 w 62"/>
                <a:gd name="T19" fmla="*/ 56 h 56"/>
                <a:gd name="T20" fmla="*/ 0 w 62"/>
                <a:gd name="T21" fmla="*/ 56 h 56"/>
                <a:gd name="T22" fmla="*/ 2 w 62"/>
                <a:gd name="T23" fmla="*/ 0 h 56"/>
                <a:gd name="T24" fmla="*/ 20 w 62"/>
                <a:gd name="T25" fmla="*/ 0 h 56"/>
                <a:gd name="T26" fmla="*/ 30 w 62"/>
                <a:gd name="T27" fmla="*/ 46 h 56"/>
                <a:gd name="T28" fmla="*/ 30 w 62"/>
                <a:gd name="T29" fmla="*/ 46 h 56"/>
                <a:gd name="T30" fmla="*/ 41 w 62"/>
                <a:gd name="T31" fmla="*/ 0 h 56"/>
                <a:gd name="T32" fmla="*/ 60 w 62"/>
                <a:gd name="T33" fmla="*/ 0 h 56"/>
                <a:gd name="T34" fmla="*/ 62 w 62"/>
                <a:gd name="T35" fmla="*/ 56 h 56"/>
                <a:gd name="T36" fmla="*/ 49 w 62"/>
                <a:gd name="T3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56">
                  <a:moveTo>
                    <a:pt x="49" y="56"/>
                  </a:move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7" y="15"/>
                    <a:pt x="46" y="19"/>
                    <a:pt x="45" y="22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19"/>
                    <a:pt x="12" y="15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7" y="28"/>
                    <a:pt x="30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4" y="28"/>
                    <a:pt x="41" y="0"/>
                    <a:pt x="4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56"/>
                    <a:pt x="62" y="56"/>
                    <a:pt x="62" y="56"/>
                  </a:cubicBezTo>
                  <a:lnTo>
                    <a:pt x="49" y="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11390313" y="6308725"/>
              <a:ext cx="76200" cy="122237"/>
            </a:xfrm>
            <a:custGeom>
              <a:avLst/>
              <a:gdLst>
                <a:gd name="T0" fmla="*/ 0 w 48"/>
                <a:gd name="T1" fmla="*/ 77 h 77"/>
                <a:gd name="T2" fmla="*/ 0 w 48"/>
                <a:gd name="T3" fmla="*/ 0 h 77"/>
                <a:gd name="T4" fmla="*/ 48 w 48"/>
                <a:gd name="T5" fmla="*/ 0 h 77"/>
                <a:gd name="T6" fmla="*/ 48 w 48"/>
                <a:gd name="T7" fmla="*/ 12 h 77"/>
                <a:gd name="T8" fmla="*/ 15 w 48"/>
                <a:gd name="T9" fmla="*/ 12 h 77"/>
                <a:gd name="T10" fmla="*/ 15 w 48"/>
                <a:gd name="T11" fmla="*/ 32 h 77"/>
                <a:gd name="T12" fmla="*/ 40 w 48"/>
                <a:gd name="T13" fmla="*/ 32 h 77"/>
                <a:gd name="T14" fmla="*/ 39 w 48"/>
                <a:gd name="T15" fmla="*/ 45 h 77"/>
                <a:gd name="T16" fmla="*/ 15 w 48"/>
                <a:gd name="T17" fmla="*/ 45 h 77"/>
                <a:gd name="T18" fmla="*/ 15 w 48"/>
                <a:gd name="T19" fmla="*/ 65 h 77"/>
                <a:gd name="T20" fmla="*/ 48 w 48"/>
                <a:gd name="T21" fmla="*/ 65 h 77"/>
                <a:gd name="T22" fmla="*/ 48 w 48"/>
                <a:gd name="T23" fmla="*/ 77 h 77"/>
                <a:gd name="T24" fmla="*/ 0 w 48"/>
                <a:gd name="T2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77">
                  <a:moveTo>
                    <a:pt x="0" y="7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12"/>
                  </a:lnTo>
                  <a:lnTo>
                    <a:pt x="15" y="12"/>
                  </a:lnTo>
                  <a:lnTo>
                    <a:pt x="15" y="32"/>
                  </a:lnTo>
                  <a:lnTo>
                    <a:pt x="40" y="32"/>
                  </a:lnTo>
                  <a:lnTo>
                    <a:pt x="39" y="45"/>
                  </a:lnTo>
                  <a:lnTo>
                    <a:pt x="15" y="45"/>
                  </a:lnTo>
                  <a:lnTo>
                    <a:pt x="15" y="65"/>
                  </a:lnTo>
                  <a:lnTo>
                    <a:pt x="48" y="65"/>
                  </a:lnTo>
                  <a:lnTo>
                    <a:pt x="48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10791825" y="6519863"/>
              <a:ext cx="87313" cy="80962"/>
            </a:xfrm>
            <a:custGeom>
              <a:avLst/>
              <a:gdLst>
                <a:gd name="T0" fmla="*/ 32 w 40"/>
                <a:gd name="T1" fmla="*/ 37 h 37"/>
                <a:gd name="T2" fmla="*/ 32 w 40"/>
                <a:gd name="T3" fmla="*/ 6 h 37"/>
                <a:gd name="T4" fmla="*/ 31 w 40"/>
                <a:gd name="T5" fmla="*/ 6 h 37"/>
                <a:gd name="T6" fmla="*/ 30 w 40"/>
                <a:gd name="T7" fmla="*/ 15 h 37"/>
                <a:gd name="T8" fmla="*/ 25 w 40"/>
                <a:gd name="T9" fmla="*/ 37 h 37"/>
                <a:gd name="T10" fmla="*/ 14 w 40"/>
                <a:gd name="T11" fmla="*/ 37 h 37"/>
                <a:gd name="T12" fmla="*/ 9 w 40"/>
                <a:gd name="T13" fmla="*/ 15 h 37"/>
                <a:gd name="T14" fmla="*/ 7 w 40"/>
                <a:gd name="T15" fmla="*/ 6 h 37"/>
                <a:gd name="T16" fmla="*/ 7 w 40"/>
                <a:gd name="T17" fmla="*/ 6 h 37"/>
                <a:gd name="T18" fmla="*/ 7 w 40"/>
                <a:gd name="T19" fmla="*/ 37 h 37"/>
                <a:gd name="T20" fmla="*/ 0 w 40"/>
                <a:gd name="T21" fmla="*/ 37 h 37"/>
                <a:gd name="T22" fmla="*/ 2 w 40"/>
                <a:gd name="T23" fmla="*/ 0 h 37"/>
                <a:gd name="T24" fmla="*/ 14 w 40"/>
                <a:gd name="T25" fmla="*/ 0 h 37"/>
                <a:gd name="T26" fmla="*/ 20 w 40"/>
                <a:gd name="T27" fmla="*/ 30 h 37"/>
                <a:gd name="T28" fmla="*/ 20 w 40"/>
                <a:gd name="T29" fmla="*/ 30 h 37"/>
                <a:gd name="T30" fmla="*/ 27 w 40"/>
                <a:gd name="T31" fmla="*/ 0 h 37"/>
                <a:gd name="T32" fmla="*/ 39 w 40"/>
                <a:gd name="T33" fmla="*/ 0 h 37"/>
                <a:gd name="T34" fmla="*/ 40 w 40"/>
                <a:gd name="T35" fmla="*/ 37 h 37"/>
                <a:gd name="T36" fmla="*/ 32 w 40"/>
                <a:gd name="T3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37">
                  <a:moveTo>
                    <a:pt x="32" y="37"/>
                  </a:moveTo>
                  <a:cubicBezTo>
                    <a:pt x="32" y="6"/>
                    <a:pt x="32" y="6"/>
                    <a:pt x="32" y="6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1" y="10"/>
                    <a:pt x="30" y="13"/>
                    <a:pt x="30" y="15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3"/>
                    <a:pt x="8" y="10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8" y="19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2" y="19"/>
                    <a:pt x="27" y="0"/>
                    <a:pt x="2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37"/>
                    <a:pt x="40" y="37"/>
                    <a:pt x="40" y="37"/>
                  </a:cubicBezTo>
                  <a:lnTo>
                    <a:pt x="32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2" name="Freeform 14"/>
            <p:cNvSpPr>
              <a:spLocks noEditPoints="1"/>
            </p:cNvSpPr>
            <p:nvPr/>
          </p:nvSpPr>
          <p:spPr bwMode="auto">
            <a:xfrm>
              <a:off x="10891838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3 w 14"/>
                <a:gd name="T15" fmla="*/ 0 h 51"/>
                <a:gd name="T16" fmla="*/ 13 w 14"/>
                <a:gd name="T17" fmla="*/ 0 h 51"/>
                <a:gd name="T18" fmla="*/ 13 w 14"/>
                <a:gd name="T19" fmla="*/ 8 h 51"/>
                <a:gd name="T20" fmla="*/ 3 w 14"/>
                <a:gd name="T21" fmla="*/ 8 h 51"/>
                <a:gd name="T22" fmla="*/ 3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3" y="0"/>
                  </a:moveTo>
                  <a:lnTo>
                    <a:pt x="13" y="0"/>
                  </a:lnTo>
                  <a:lnTo>
                    <a:pt x="13" y="8"/>
                  </a:lnTo>
                  <a:lnTo>
                    <a:pt x="3" y="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10928350" y="6542088"/>
              <a:ext cx="52388" cy="58737"/>
            </a:xfrm>
            <a:custGeom>
              <a:avLst/>
              <a:gdLst>
                <a:gd name="T0" fmla="*/ 16 w 24"/>
                <a:gd name="T1" fmla="*/ 27 h 27"/>
                <a:gd name="T2" fmla="*/ 16 w 24"/>
                <a:gd name="T3" fmla="*/ 11 h 27"/>
                <a:gd name="T4" fmla="*/ 12 w 24"/>
                <a:gd name="T5" fmla="*/ 5 h 27"/>
                <a:gd name="T6" fmla="*/ 7 w 24"/>
                <a:gd name="T7" fmla="*/ 7 h 27"/>
                <a:gd name="T8" fmla="*/ 7 w 24"/>
                <a:gd name="T9" fmla="*/ 27 h 27"/>
                <a:gd name="T10" fmla="*/ 0 w 24"/>
                <a:gd name="T11" fmla="*/ 27 h 27"/>
                <a:gd name="T12" fmla="*/ 0 w 24"/>
                <a:gd name="T13" fmla="*/ 0 h 27"/>
                <a:gd name="T14" fmla="*/ 5 w 24"/>
                <a:gd name="T15" fmla="*/ 0 h 27"/>
                <a:gd name="T16" fmla="*/ 6 w 24"/>
                <a:gd name="T17" fmla="*/ 3 h 27"/>
                <a:gd name="T18" fmla="*/ 14 w 24"/>
                <a:gd name="T19" fmla="*/ 0 h 27"/>
                <a:gd name="T20" fmla="*/ 24 w 24"/>
                <a:gd name="T21" fmla="*/ 10 h 27"/>
                <a:gd name="T22" fmla="*/ 24 w 24"/>
                <a:gd name="T23" fmla="*/ 27 h 27"/>
                <a:gd name="T24" fmla="*/ 16 w 24"/>
                <a:gd name="T2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7">
                  <a:moveTo>
                    <a:pt x="16" y="27"/>
                  </a:move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5" y="5"/>
                    <a:pt x="12" y="5"/>
                  </a:cubicBezTo>
                  <a:cubicBezTo>
                    <a:pt x="10" y="5"/>
                    <a:pt x="8" y="6"/>
                    <a:pt x="7" y="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21" y="0"/>
                    <a:pt x="24" y="4"/>
                    <a:pt x="24" y="10"/>
                  </a:cubicBezTo>
                  <a:cubicBezTo>
                    <a:pt x="24" y="27"/>
                    <a:pt x="24" y="27"/>
                    <a:pt x="24" y="27"/>
                  </a:cubicBezTo>
                  <a:lnTo>
                    <a:pt x="16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4" name="Freeform 16"/>
            <p:cNvSpPr>
              <a:spLocks noEditPoints="1"/>
            </p:cNvSpPr>
            <p:nvPr/>
          </p:nvSpPr>
          <p:spPr bwMode="auto">
            <a:xfrm>
              <a:off x="10988675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5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5 w 14"/>
                <a:gd name="T21" fmla="*/ 8 h 51"/>
                <a:gd name="T22" fmla="*/ 5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5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5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11025188" y="6542088"/>
              <a:ext cx="39688" cy="58737"/>
            </a:xfrm>
            <a:custGeom>
              <a:avLst/>
              <a:gdLst>
                <a:gd name="T0" fmla="*/ 7 w 18"/>
                <a:gd name="T1" fmla="*/ 7 h 27"/>
                <a:gd name="T2" fmla="*/ 18 w 18"/>
                <a:gd name="T3" fmla="*/ 19 h 27"/>
                <a:gd name="T4" fmla="*/ 8 w 18"/>
                <a:gd name="T5" fmla="*/ 27 h 27"/>
                <a:gd name="T6" fmla="*/ 0 w 18"/>
                <a:gd name="T7" fmla="*/ 25 h 27"/>
                <a:gd name="T8" fmla="*/ 1 w 18"/>
                <a:gd name="T9" fmla="*/ 20 h 27"/>
                <a:gd name="T10" fmla="*/ 8 w 18"/>
                <a:gd name="T11" fmla="*/ 22 h 27"/>
                <a:gd name="T12" fmla="*/ 12 w 18"/>
                <a:gd name="T13" fmla="*/ 19 h 27"/>
                <a:gd name="T14" fmla="*/ 0 w 18"/>
                <a:gd name="T15" fmla="*/ 7 h 27"/>
                <a:gd name="T16" fmla="*/ 10 w 18"/>
                <a:gd name="T17" fmla="*/ 0 h 27"/>
                <a:gd name="T18" fmla="*/ 18 w 18"/>
                <a:gd name="T19" fmla="*/ 1 h 27"/>
                <a:gd name="T20" fmla="*/ 17 w 18"/>
                <a:gd name="T21" fmla="*/ 6 h 27"/>
                <a:gd name="T22" fmla="*/ 11 w 18"/>
                <a:gd name="T23" fmla="*/ 5 h 27"/>
                <a:gd name="T24" fmla="*/ 7 w 18"/>
                <a:gd name="T25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7">
                  <a:moveTo>
                    <a:pt x="7" y="7"/>
                  </a:moveTo>
                  <a:cubicBezTo>
                    <a:pt x="7" y="11"/>
                    <a:pt x="18" y="10"/>
                    <a:pt x="18" y="19"/>
                  </a:cubicBezTo>
                  <a:cubicBezTo>
                    <a:pt x="18" y="24"/>
                    <a:pt x="15" y="27"/>
                    <a:pt x="8" y="27"/>
                  </a:cubicBezTo>
                  <a:cubicBezTo>
                    <a:pt x="5" y="27"/>
                    <a:pt x="2" y="26"/>
                    <a:pt x="0" y="25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3" y="21"/>
                    <a:pt x="5" y="22"/>
                    <a:pt x="8" y="22"/>
                  </a:cubicBezTo>
                  <a:cubicBezTo>
                    <a:pt x="10" y="22"/>
                    <a:pt x="12" y="21"/>
                    <a:pt x="12" y="19"/>
                  </a:cubicBezTo>
                  <a:cubicBezTo>
                    <a:pt x="12" y="15"/>
                    <a:pt x="0" y="16"/>
                    <a:pt x="0" y="7"/>
                  </a:cubicBezTo>
                  <a:cubicBezTo>
                    <a:pt x="0" y="3"/>
                    <a:pt x="3" y="0"/>
                    <a:pt x="10" y="0"/>
                  </a:cubicBezTo>
                  <a:cubicBezTo>
                    <a:pt x="13" y="0"/>
                    <a:pt x="16" y="0"/>
                    <a:pt x="18" y="1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5" y="5"/>
                    <a:pt x="13" y="5"/>
                    <a:pt x="11" y="5"/>
                  </a:cubicBezTo>
                  <a:cubicBezTo>
                    <a:pt x="8" y="5"/>
                    <a:pt x="7" y="6"/>
                    <a:pt x="7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11072813" y="6527800"/>
              <a:ext cx="41275" cy="73025"/>
            </a:xfrm>
            <a:custGeom>
              <a:avLst/>
              <a:gdLst>
                <a:gd name="T0" fmla="*/ 12 w 19"/>
                <a:gd name="T1" fmla="*/ 33 h 33"/>
                <a:gd name="T2" fmla="*/ 4 w 19"/>
                <a:gd name="T3" fmla="*/ 25 h 33"/>
                <a:gd name="T4" fmla="*/ 4 w 19"/>
                <a:gd name="T5" fmla="*/ 11 h 33"/>
                <a:gd name="T6" fmla="*/ 0 w 19"/>
                <a:gd name="T7" fmla="*/ 11 h 33"/>
                <a:gd name="T8" fmla="*/ 0 w 19"/>
                <a:gd name="T9" fmla="*/ 6 h 33"/>
                <a:gd name="T10" fmla="*/ 4 w 19"/>
                <a:gd name="T11" fmla="*/ 6 h 33"/>
                <a:gd name="T12" fmla="*/ 4 w 19"/>
                <a:gd name="T13" fmla="*/ 2 h 33"/>
                <a:gd name="T14" fmla="*/ 11 w 19"/>
                <a:gd name="T15" fmla="*/ 0 h 33"/>
                <a:gd name="T16" fmla="*/ 11 w 19"/>
                <a:gd name="T17" fmla="*/ 6 h 33"/>
                <a:gd name="T18" fmla="*/ 18 w 19"/>
                <a:gd name="T19" fmla="*/ 6 h 33"/>
                <a:gd name="T20" fmla="*/ 18 w 19"/>
                <a:gd name="T21" fmla="*/ 11 h 33"/>
                <a:gd name="T22" fmla="*/ 11 w 19"/>
                <a:gd name="T23" fmla="*/ 11 h 33"/>
                <a:gd name="T24" fmla="*/ 11 w 19"/>
                <a:gd name="T25" fmla="*/ 24 h 33"/>
                <a:gd name="T26" fmla="*/ 14 w 19"/>
                <a:gd name="T27" fmla="*/ 27 h 33"/>
                <a:gd name="T28" fmla="*/ 18 w 19"/>
                <a:gd name="T29" fmla="*/ 26 h 33"/>
                <a:gd name="T30" fmla="*/ 19 w 19"/>
                <a:gd name="T31" fmla="*/ 32 h 33"/>
                <a:gd name="T32" fmla="*/ 12 w 19"/>
                <a:gd name="T3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3">
                  <a:moveTo>
                    <a:pt x="12" y="33"/>
                  </a:moveTo>
                  <a:cubicBezTo>
                    <a:pt x="7" y="33"/>
                    <a:pt x="4" y="31"/>
                    <a:pt x="4" y="25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5" y="27"/>
                    <a:pt x="17" y="27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4" y="33"/>
                    <a:pt x="12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7" name="Freeform 19"/>
            <p:cNvSpPr>
              <a:spLocks noEditPoints="1"/>
            </p:cNvSpPr>
            <p:nvPr/>
          </p:nvSpPr>
          <p:spPr bwMode="auto">
            <a:xfrm>
              <a:off x="11118850" y="6542088"/>
              <a:ext cx="50800" cy="58737"/>
            </a:xfrm>
            <a:custGeom>
              <a:avLst/>
              <a:gdLst>
                <a:gd name="T0" fmla="*/ 7 w 23"/>
                <a:gd name="T1" fmla="*/ 15 h 27"/>
                <a:gd name="T2" fmla="*/ 14 w 23"/>
                <a:gd name="T3" fmla="*/ 22 h 27"/>
                <a:gd name="T4" fmla="*/ 21 w 23"/>
                <a:gd name="T5" fmla="*/ 20 h 27"/>
                <a:gd name="T6" fmla="*/ 23 w 23"/>
                <a:gd name="T7" fmla="*/ 25 h 27"/>
                <a:gd name="T8" fmla="*/ 13 w 23"/>
                <a:gd name="T9" fmla="*/ 27 h 27"/>
                <a:gd name="T10" fmla="*/ 0 w 23"/>
                <a:gd name="T11" fmla="*/ 14 h 27"/>
                <a:gd name="T12" fmla="*/ 12 w 23"/>
                <a:gd name="T13" fmla="*/ 0 h 27"/>
                <a:gd name="T14" fmla="*/ 23 w 23"/>
                <a:gd name="T15" fmla="*/ 12 h 27"/>
                <a:gd name="T16" fmla="*/ 23 w 23"/>
                <a:gd name="T17" fmla="*/ 15 h 27"/>
                <a:gd name="T18" fmla="*/ 7 w 23"/>
                <a:gd name="T19" fmla="*/ 15 h 27"/>
                <a:gd name="T20" fmla="*/ 12 w 23"/>
                <a:gd name="T21" fmla="*/ 5 h 27"/>
                <a:gd name="T22" fmla="*/ 7 w 23"/>
                <a:gd name="T23" fmla="*/ 11 h 27"/>
                <a:gd name="T24" fmla="*/ 17 w 23"/>
                <a:gd name="T25" fmla="*/ 11 h 27"/>
                <a:gd name="T26" fmla="*/ 12 w 23"/>
                <a:gd name="T27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7">
                  <a:moveTo>
                    <a:pt x="7" y="15"/>
                  </a:moveTo>
                  <a:cubicBezTo>
                    <a:pt x="7" y="20"/>
                    <a:pt x="9" y="22"/>
                    <a:pt x="14" y="22"/>
                  </a:cubicBezTo>
                  <a:cubicBezTo>
                    <a:pt x="16" y="22"/>
                    <a:pt x="19" y="21"/>
                    <a:pt x="21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6"/>
                    <a:pt x="17" y="27"/>
                    <a:pt x="13" y="27"/>
                  </a:cubicBezTo>
                  <a:cubicBezTo>
                    <a:pt x="5" y="27"/>
                    <a:pt x="0" y="22"/>
                    <a:pt x="0" y="14"/>
                  </a:cubicBezTo>
                  <a:cubicBezTo>
                    <a:pt x="0" y="5"/>
                    <a:pt x="4" y="0"/>
                    <a:pt x="12" y="0"/>
                  </a:cubicBezTo>
                  <a:cubicBezTo>
                    <a:pt x="20" y="0"/>
                    <a:pt x="23" y="6"/>
                    <a:pt x="23" y="12"/>
                  </a:cubicBezTo>
                  <a:cubicBezTo>
                    <a:pt x="23" y="15"/>
                    <a:pt x="23" y="15"/>
                    <a:pt x="23" y="15"/>
                  </a:cubicBezTo>
                  <a:lnTo>
                    <a:pt x="7" y="15"/>
                  </a:lnTo>
                  <a:close/>
                  <a:moveTo>
                    <a:pt x="12" y="5"/>
                  </a:moveTo>
                  <a:cubicBezTo>
                    <a:pt x="8" y="5"/>
                    <a:pt x="7" y="8"/>
                    <a:pt x="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8"/>
                    <a:pt x="16" y="5"/>
                    <a:pt x="12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11182350" y="6542088"/>
              <a:ext cx="33338" cy="58737"/>
            </a:xfrm>
            <a:custGeom>
              <a:avLst/>
              <a:gdLst>
                <a:gd name="T0" fmla="*/ 15 w 15"/>
                <a:gd name="T1" fmla="*/ 6 h 27"/>
                <a:gd name="T2" fmla="*/ 11 w 15"/>
                <a:gd name="T3" fmla="*/ 6 h 27"/>
                <a:gd name="T4" fmla="*/ 7 w 15"/>
                <a:gd name="T5" fmla="*/ 8 h 27"/>
                <a:gd name="T6" fmla="*/ 7 w 15"/>
                <a:gd name="T7" fmla="*/ 27 h 27"/>
                <a:gd name="T8" fmla="*/ 0 w 15"/>
                <a:gd name="T9" fmla="*/ 27 h 27"/>
                <a:gd name="T10" fmla="*/ 0 w 15"/>
                <a:gd name="T11" fmla="*/ 0 h 27"/>
                <a:gd name="T12" fmla="*/ 4 w 15"/>
                <a:gd name="T13" fmla="*/ 0 h 27"/>
                <a:gd name="T14" fmla="*/ 5 w 15"/>
                <a:gd name="T15" fmla="*/ 4 h 27"/>
                <a:gd name="T16" fmla="*/ 5 w 15"/>
                <a:gd name="T17" fmla="*/ 4 h 27"/>
                <a:gd name="T18" fmla="*/ 12 w 15"/>
                <a:gd name="T19" fmla="*/ 0 h 27"/>
                <a:gd name="T20" fmla="*/ 15 w 15"/>
                <a:gd name="T21" fmla="*/ 0 h 27"/>
                <a:gd name="T22" fmla="*/ 15 w 15"/>
                <a:gd name="T23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5" y="6"/>
                  </a:moveTo>
                  <a:cubicBezTo>
                    <a:pt x="14" y="6"/>
                    <a:pt x="12" y="6"/>
                    <a:pt x="11" y="6"/>
                  </a:cubicBezTo>
                  <a:cubicBezTo>
                    <a:pt x="9" y="6"/>
                    <a:pt x="8" y="7"/>
                    <a:pt x="7" y="8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2"/>
                    <a:pt x="9" y="0"/>
                    <a:pt x="12" y="0"/>
                  </a:cubicBezTo>
                  <a:cubicBezTo>
                    <a:pt x="13" y="0"/>
                    <a:pt x="14" y="0"/>
                    <a:pt x="15" y="0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9" name="Freeform 21"/>
            <p:cNvSpPr>
              <a:spLocks noEditPoints="1"/>
            </p:cNvSpPr>
            <p:nvPr/>
          </p:nvSpPr>
          <p:spPr bwMode="auto">
            <a:xfrm>
              <a:off x="11222038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5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5 w 14"/>
                <a:gd name="T21" fmla="*/ 8 h 51"/>
                <a:gd name="T22" fmla="*/ 5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5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5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0" name="Freeform 22"/>
            <p:cNvSpPr>
              <a:spLocks noEditPoints="1"/>
            </p:cNvSpPr>
            <p:nvPr/>
          </p:nvSpPr>
          <p:spPr bwMode="auto">
            <a:xfrm>
              <a:off x="11255375" y="6542088"/>
              <a:ext cx="55563" cy="58737"/>
            </a:xfrm>
            <a:custGeom>
              <a:avLst/>
              <a:gdLst>
                <a:gd name="T0" fmla="*/ 25 w 25"/>
                <a:gd name="T1" fmla="*/ 14 h 27"/>
                <a:gd name="T2" fmla="*/ 13 w 25"/>
                <a:gd name="T3" fmla="*/ 27 h 27"/>
                <a:gd name="T4" fmla="*/ 0 w 25"/>
                <a:gd name="T5" fmla="*/ 14 h 27"/>
                <a:gd name="T6" fmla="*/ 13 w 25"/>
                <a:gd name="T7" fmla="*/ 0 h 27"/>
                <a:gd name="T8" fmla="*/ 25 w 25"/>
                <a:gd name="T9" fmla="*/ 14 h 27"/>
                <a:gd name="T10" fmla="*/ 18 w 25"/>
                <a:gd name="T11" fmla="*/ 14 h 27"/>
                <a:gd name="T12" fmla="*/ 13 w 25"/>
                <a:gd name="T13" fmla="*/ 5 h 27"/>
                <a:gd name="T14" fmla="*/ 8 w 25"/>
                <a:gd name="T15" fmla="*/ 14 h 27"/>
                <a:gd name="T16" fmla="*/ 13 w 25"/>
                <a:gd name="T17" fmla="*/ 22 h 27"/>
                <a:gd name="T18" fmla="*/ 18 w 25"/>
                <a:gd name="T19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7">
                  <a:moveTo>
                    <a:pt x="25" y="14"/>
                  </a:moveTo>
                  <a:cubicBezTo>
                    <a:pt x="25" y="23"/>
                    <a:pt x="21" y="27"/>
                    <a:pt x="13" y="27"/>
                  </a:cubicBezTo>
                  <a:cubicBezTo>
                    <a:pt x="5" y="27"/>
                    <a:pt x="0" y="23"/>
                    <a:pt x="0" y="14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21" y="0"/>
                    <a:pt x="25" y="6"/>
                    <a:pt x="25" y="14"/>
                  </a:cubicBezTo>
                  <a:close/>
                  <a:moveTo>
                    <a:pt x="18" y="14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8" y="7"/>
                    <a:pt x="8" y="14"/>
                  </a:cubicBezTo>
                  <a:cubicBezTo>
                    <a:pt x="8" y="20"/>
                    <a:pt x="9" y="22"/>
                    <a:pt x="13" y="22"/>
                  </a:cubicBezTo>
                  <a:cubicBezTo>
                    <a:pt x="16" y="22"/>
                    <a:pt x="18" y="20"/>
                    <a:pt x="18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1" name="Freeform 23"/>
            <p:cNvSpPr>
              <a:spLocks noEditPoints="1"/>
            </p:cNvSpPr>
            <p:nvPr/>
          </p:nvSpPr>
          <p:spPr bwMode="auto">
            <a:xfrm>
              <a:off x="11345863" y="6519863"/>
              <a:ext cx="55563" cy="80962"/>
            </a:xfrm>
            <a:custGeom>
              <a:avLst/>
              <a:gdLst>
                <a:gd name="T0" fmla="*/ 18 w 25"/>
                <a:gd name="T1" fmla="*/ 12 h 37"/>
                <a:gd name="T2" fmla="*/ 18 w 25"/>
                <a:gd name="T3" fmla="*/ 8 h 37"/>
                <a:gd name="T4" fmla="*/ 18 w 25"/>
                <a:gd name="T5" fmla="*/ 0 h 37"/>
                <a:gd name="T6" fmla="*/ 25 w 25"/>
                <a:gd name="T7" fmla="*/ 0 h 37"/>
                <a:gd name="T8" fmla="*/ 25 w 25"/>
                <a:gd name="T9" fmla="*/ 37 h 37"/>
                <a:gd name="T10" fmla="*/ 19 w 25"/>
                <a:gd name="T11" fmla="*/ 37 h 37"/>
                <a:gd name="T12" fmla="*/ 18 w 25"/>
                <a:gd name="T13" fmla="*/ 34 h 37"/>
                <a:gd name="T14" fmla="*/ 11 w 25"/>
                <a:gd name="T15" fmla="*/ 37 h 37"/>
                <a:gd name="T16" fmla="*/ 0 w 25"/>
                <a:gd name="T17" fmla="*/ 24 h 37"/>
                <a:gd name="T18" fmla="*/ 12 w 25"/>
                <a:gd name="T19" fmla="*/ 10 h 37"/>
                <a:gd name="T20" fmla="*/ 18 w 25"/>
                <a:gd name="T21" fmla="*/ 12 h 37"/>
                <a:gd name="T22" fmla="*/ 18 w 25"/>
                <a:gd name="T23" fmla="*/ 16 h 37"/>
                <a:gd name="T24" fmla="*/ 13 w 25"/>
                <a:gd name="T25" fmla="*/ 15 h 37"/>
                <a:gd name="T26" fmla="*/ 7 w 25"/>
                <a:gd name="T27" fmla="*/ 24 h 37"/>
                <a:gd name="T28" fmla="*/ 13 w 25"/>
                <a:gd name="T29" fmla="*/ 32 h 37"/>
                <a:gd name="T30" fmla="*/ 18 w 25"/>
                <a:gd name="T31" fmla="*/ 30 h 37"/>
                <a:gd name="T32" fmla="*/ 18 w 25"/>
                <a:gd name="T33" fmla="*/ 1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37">
                  <a:moveTo>
                    <a:pt x="18" y="12"/>
                  </a:moveTo>
                  <a:cubicBezTo>
                    <a:pt x="18" y="11"/>
                    <a:pt x="18" y="10"/>
                    <a:pt x="18" y="8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5"/>
                    <a:pt x="14" y="37"/>
                    <a:pt x="11" y="37"/>
                  </a:cubicBezTo>
                  <a:cubicBezTo>
                    <a:pt x="5" y="37"/>
                    <a:pt x="0" y="33"/>
                    <a:pt x="0" y="24"/>
                  </a:cubicBezTo>
                  <a:cubicBezTo>
                    <a:pt x="0" y="15"/>
                    <a:pt x="5" y="10"/>
                    <a:pt x="12" y="10"/>
                  </a:cubicBezTo>
                  <a:cubicBezTo>
                    <a:pt x="15" y="10"/>
                    <a:pt x="17" y="11"/>
                    <a:pt x="18" y="12"/>
                  </a:cubicBezTo>
                  <a:close/>
                  <a:moveTo>
                    <a:pt x="18" y="16"/>
                  </a:moveTo>
                  <a:cubicBezTo>
                    <a:pt x="17" y="16"/>
                    <a:pt x="15" y="15"/>
                    <a:pt x="13" y="15"/>
                  </a:cubicBezTo>
                  <a:cubicBezTo>
                    <a:pt x="9" y="15"/>
                    <a:pt x="7" y="17"/>
                    <a:pt x="7" y="24"/>
                  </a:cubicBezTo>
                  <a:cubicBezTo>
                    <a:pt x="7" y="30"/>
                    <a:pt x="9" y="32"/>
                    <a:pt x="13" y="32"/>
                  </a:cubicBezTo>
                  <a:cubicBezTo>
                    <a:pt x="14" y="32"/>
                    <a:pt x="16" y="31"/>
                    <a:pt x="18" y="30"/>
                  </a:cubicBezTo>
                  <a:lnTo>
                    <a:pt x="1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2" name="Freeform 24"/>
            <p:cNvSpPr>
              <a:spLocks noEditPoints="1"/>
            </p:cNvSpPr>
            <p:nvPr/>
          </p:nvSpPr>
          <p:spPr bwMode="auto">
            <a:xfrm>
              <a:off x="11412538" y="6542088"/>
              <a:ext cx="50800" cy="58737"/>
            </a:xfrm>
            <a:custGeom>
              <a:avLst/>
              <a:gdLst>
                <a:gd name="T0" fmla="*/ 7 w 23"/>
                <a:gd name="T1" fmla="*/ 15 h 27"/>
                <a:gd name="T2" fmla="*/ 14 w 23"/>
                <a:gd name="T3" fmla="*/ 22 h 27"/>
                <a:gd name="T4" fmla="*/ 21 w 23"/>
                <a:gd name="T5" fmla="*/ 20 h 27"/>
                <a:gd name="T6" fmla="*/ 23 w 23"/>
                <a:gd name="T7" fmla="*/ 25 h 27"/>
                <a:gd name="T8" fmla="*/ 13 w 23"/>
                <a:gd name="T9" fmla="*/ 27 h 27"/>
                <a:gd name="T10" fmla="*/ 0 w 23"/>
                <a:gd name="T11" fmla="*/ 14 h 27"/>
                <a:gd name="T12" fmla="*/ 12 w 23"/>
                <a:gd name="T13" fmla="*/ 0 h 27"/>
                <a:gd name="T14" fmla="*/ 23 w 23"/>
                <a:gd name="T15" fmla="*/ 12 h 27"/>
                <a:gd name="T16" fmla="*/ 23 w 23"/>
                <a:gd name="T17" fmla="*/ 15 h 27"/>
                <a:gd name="T18" fmla="*/ 7 w 23"/>
                <a:gd name="T19" fmla="*/ 15 h 27"/>
                <a:gd name="T20" fmla="*/ 12 w 23"/>
                <a:gd name="T21" fmla="*/ 5 h 27"/>
                <a:gd name="T22" fmla="*/ 7 w 23"/>
                <a:gd name="T23" fmla="*/ 11 h 27"/>
                <a:gd name="T24" fmla="*/ 17 w 23"/>
                <a:gd name="T25" fmla="*/ 11 h 27"/>
                <a:gd name="T26" fmla="*/ 12 w 23"/>
                <a:gd name="T27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7">
                  <a:moveTo>
                    <a:pt x="7" y="15"/>
                  </a:moveTo>
                  <a:cubicBezTo>
                    <a:pt x="7" y="20"/>
                    <a:pt x="9" y="22"/>
                    <a:pt x="14" y="22"/>
                  </a:cubicBezTo>
                  <a:cubicBezTo>
                    <a:pt x="16" y="22"/>
                    <a:pt x="19" y="21"/>
                    <a:pt x="21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6"/>
                    <a:pt x="17" y="27"/>
                    <a:pt x="13" y="27"/>
                  </a:cubicBezTo>
                  <a:cubicBezTo>
                    <a:pt x="5" y="27"/>
                    <a:pt x="0" y="22"/>
                    <a:pt x="0" y="14"/>
                  </a:cubicBezTo>
                  <a:cubicBezTo>
                    <a:pt x="0" y="5"/>
                    <a:pt x="4" y="0"/>
                    <a:pt x="12" y="0"/>
                  </a:cubicBezTo>
                  <a:cubicBezTo>
                    <a:pt x="20" y="0"/>
                    <a:pt x="23" y="6"/>
                    <a:pt x="23" y="12"/>
                  </a:cubicBezTo>
                  <a:cubicBezTo>
                    <a:pt x="23" y="15"/>
                    <a:pt x="23" y="15"/>
                    <a:pt x="23" y="15"/>
                  </a:cubicBezTo>
                  <a:lnTo>
                    <a:pt x="7" y="15"/>
                  </a:lnTo>
                  <a:close/>
                  <a:moveTo>
                    <a:pt x="12" y="5"/>
                  </a:moveTo>
                  <a:cubicBezTo>
                    <a:pt x="8" y="5"/>
                    <a:pt x="7" y="8"/>
                    <a:pt x="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8"/>
                    <a:pt x="16" y="5"/>
                    <a:pt x="12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3" name="Freeform 25"/>
            <p:cNvSpPr>
              <a:spLocks/>
            </p:cNvSpPr>
            <p:nvPr/>
          </p:nvSpPr>
          <p:spPr bwMode="auto">
            <a:xfrm>
              <a:off x="11498263" y="6519863"/>
              <a:ext cx="39688" cy="80962"/>
            </a:xfrm>
            <a:custGeom>
              <a:avLst/>
              <a:gdLst>
                <a:gd name="T0" fmla="*/ 18 w 18"/>
                <a:gd name="T1" fmla="*/ 26 h 37"/>
                <a:gd name="T2" fmla="*/ 8 w 18"/>
                <a:gd name="T3" fmla="*/ 37 h 37"/>
                <a:gd name="T4" fmla="*/ 0 w 18"/>
                <a:gd name="T5" fmla="*/ 36 h 37"/>
                <a:gd name="T6" fmla="*/ 1 w 18"/>
                <a:gd name="T7" fmla="*/ 30 h 37"/>
                <a:gd name="T8" fmla="*/ 7 w 18"/>
                <a:gd name="T9" fmla="*/ 31 h 37"/>
                <a:gd name="T10" fmla="*/ 10 w 18"/>
                <a:gd name="T11" fmla="*/ 27 h 37"/>
                <a:gd name="T12" fmla="*/ 10 w 18"/>
                <a:gd name="T13" fmla="*/ 0 h 37"/>
                <a:gd name="T14" fmla="*/ 18 w 18"/>
                <a:gd name="T15" fmla="*/ 0 h 37"/>
                <a:gd name="T16" fmla="*/ 18 w 18"/>
                <a:gd name="T17" fmla="*/ 2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7">
                  <a:moveTo>
                    <a:pt x="18" y="26"/>
                  </a:moveTo>
                  <a:cubicBezTo>
                    <a:pt x="18" y="33"/>
                    <a:pt x="14" y="37"/>
                    <a:pt x="8" y="37"/>
                  </a:cubicBezTo>
                  <a:cubicBezTo>
                    <a:pt x="5" y="37"/>
                    <a:pt x="2" y="37"/>
                    <a:pt x="0" y="36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3" y="30"/>
                    <a:pt x="5" y="31"/>
                    <a:pt x="7" y="31"/>
                  </a:cubicBezTo>
                  <a:cubicBezTo>
                    <a:pt x="9" y="31"/>
                    <a:pt x="10" y="30"/>
                    <a:pt x="10" y="2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18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11550650" y="6542088"/>
              <a:ext cx="52388" cy="58737"/>
            </a:xfrm>
            <a:custGeom>
              <a:avLst/>
              <a:gdLst>
                <a:gd name="T0" fmla="*/ 19 w 24"/>
                <a:gd name="T1" fmla="*/ 27 h 27"/>
                <a:gd name="T2" fmla="*/ 18 w 24"/>
                <a:gd name="T3" fmla="*/ 24 h 27"/>
                <a:gd name="T4" fmla="*/ 10 w 24"/>
                <a:gd name="T5" fmla="*/ 27 h 27"/>
                <a:gd name="T6" fmla="*/ 0 w 24"/>
                <a:gd name="T7" fmla="*/ 16 h 27"/>
                <a:gd name="T8" fmla="*/ 0 w 24"/>
                <a:gd name="T9" fmla="*/ 0 h 27"/>
                <a:gd name="T10" fmla="*/ 7 w 24"/>
                <a:gd name="T11" fmla="*/ 0 h 27"/>
                <a:gd name="T12" fmla="*/ 7 w 24"/>
                <a:gd name="T13" fmla="*/ 16 h 27"/>
                <a:gd name="T14" fmla="*/ 12 w 24"/>
                <a:gd name="T15" fmla="*/ 22 h 27"/>
                <a:gd name="T16" fmla="*/ 16 w 24"/>
                <a:gd name="T17" fmla="*/ 20 h 27"/>
                <a:gd name="T18" fmla="*/ 16 w 24"/>
                <a:gd name="T19" fmla="*/ 0 h 27"/>
                <a:gd name="T20" fmla="*/ 24 w 24"/>
                <a:gd name="T21" fmla="*/ 0 h 27"/>
                <a:gd name="T22" fmla="*/ 24 w 24"/>
                <a:gd name="T23" fmla="*/ 27 h 27"/>
                <a:gd name="T24" fmla="*/ 19 w 24"/>
                <a:gd name="T2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7">
                  <a:moveTo>
                    <a:pt x="19" y="27"/>
                  </a:moveTo>
                  <a:cubicBezTo>
                    <a:pt x="18" y="24"/>
                    <a:pt x="18" y="24"/>
                    <a:pt x="18" y="24"/>
                  </a:cubicBezTo>
                  <a:cubicBezTo>
                    <a:pt x="17" y="25"/>
                    <a:pt x="14" y="27"/>
                    <a:pt x="10" y="27"/>
                  </a:cubicBezTo>
                  <a:cubicBezTo>
                    <a:pt x="3" y="27"/>
                    <a:pt x="0" y="24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20"/>
                    <a:pt x="9" y="22"/>
                    <a:pt x="12" y="22"/>
                  </a:cubicBezTo>
                  <a:cubicBezTo>
                    <a:pt x="14" y="22"/>
                    <a:pt x="15" y="21"/>
                    <a:pt x="16" y="2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7"/>
                    <a:pt x="24" y="27"/>
                    <a:pt x="24" y="27"/>
                  </a:cubicBezTo>
                  <a:lnTo>
                    <a:pt x="19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11614150" y="6542088"/>
              <a:ext cx="39688" cy="58737"/>
            </a:xfrm>
            <a:custGeom>
              <a:avLst/>
              <a:gdLst>
                <a:gd name="T0" fmla="*/ 7 w 18"/>
                <a:gd name="T1" fmla="*/ 7 h 27"/>
                <a:gd name="T2" fmla="*/ 18 w 18"/>
                <a:gd name="T3" fmla="*/ 19 h 27"/>
                <a:gd name="T4" fmla="*/ 8 w 18"/>
                <a:gd name="T5" fmla="*/ 27 h 27"/>
                <a:gd name="T6" fmla="*/ 0 w 18"/>
                <a:gd name="T7" fmla="*/ 25 h 27"/>
                <a:gd name="T8" fmla="*/ 1 w 18"/>
                <a:gd name="T9" fmla="*/ 20 h 27"/>
                <a:gd name="T10" fmla="*/ 7 w 18"/>
                <a:gd name="T11" fmla="*/ 22 h 27"/>
                <a:gd name="T12" fmla="*/ 11 w 18"/>
                <a:gd name="T13" fmla="*/ 19 h 27"/>
                <a:gd name="T14" fmla="*/ 0 w 18"/>
                <a:gd name="T15" fmla="*/ 7 h 27"/>
                <a:gd name="T16" fmla="*/ 10 w 18"/>
                <a:gd name="T17" fmla="*/ 0 h 27"/>
                <a:gd name="T18" fmla="*/ 17 w 18"/>
                <a:gd name="T19" fmla="*/ 1 h 27"/>
                <a:gd name="T20" fmla="*/ 17 w 18"/>
                <a:gd name="T21" fmla="*/ 6 h 27"/>
                <a:gd name="T22" fmla="*/ 10 w 18"/>
                <a:gd name="T23" fmla="*/ 5 h 27"/>
                <a:gd name="T24" fmla="*/ 7 w 18"/>
                <a:gd name="T25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7">
                  <a:moveTo>
                    <a:pt x="7" y="7"/>
                  </a:moveTo>
                  <a:cubicBezTo>
                    <a:pt x="7" y="11"/>
                    <a:pt x="18" y="10"/>
                    <a:pt x="18" y="19"/>
                  </a:cubicBezTo>
                  <a:cubicBezTo>
                    <a:pt x="18" y="24"/>
                    <a:pt x="14" y="27"/>
                    <a:pt x="8" y="27"/>
                  </a:cubicBezTo>
                  <a:cubicBezTo>
                    <a:pt x="4" y="27"/>
                    <a:pt x="1" y="26"/>
                    <a:pt x="0" y="25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" y="21"/>
                    <a:pt x="5" y="22"/>
                    <a:pt x="7" y="22"/>
                  </a:cubicBezTo>
                  <a:cubicBezTo>
                    <a:pt x="10" y="22"/>
                    <a:pt x="11" y="21"/>
                    <a:pt x="11" y="19"/>
                  </a:cubicBezTo>
                  <a:cubicBezTo>
                    <a:pt x="11" y="15"/>
                    <a:pt x="0" y="16"/>
                    <a:pt x="0" y="7"/>
                  </a:cubicBezTo>
                  <a:cubicBezTo>
                    <a:pt x="0" y="3"/>
                    <a:pt x="3" y="0"/>
                    <a:pt x="10" y="0"/>
                  </a:cubicBezTo>
                  <a:cubicBezTo>
                    <a:pt x="13" y="0"/>
                    <a:pt x="16" y="0"/>
                    <a:pt x="17" y="1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5" y="5"/>
                    <a:pt x="12" y="5"/>
                    <a:pt x="10" y="5"/>
                  </a:cubicBezTo>
                  <a:cubicBezTo>
                    <a:pt x="8" y="5"/>
                    <a:pt x="7" y="6"/>
                    <a:pt x="7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11663363" y="6527800"/>
              <a:ext cx="39688" cy="73025"/>
            </a:xfrm>
            <a:custGeom>
              <a:avLst/>
              <a:gdLst>
                <a:gd name="T0" fmla="*/ 11 w 18"/>
                <a:gd name="T1" fmla="*/ 33 h 33"/>
                <a:gd name="T2" fmla="*/ 4 w 18"/>
                <a:gd name="T3" fmla="*/ 25 h 33"/>
                <a:gd name="T4" fmla="*/ 4 w 18"/>
                <a:gd name="T5" fmla="*/ 11 h 33"/>
                <a:gd name="T6" fmla="*/ 0 w 18"/>
                <a:gd name="T7" fmla="*/ 11 h 33"/>
                <a:gd name="T8" fmla="*/ 0 w 18"/>
                <a:gd name="T9" fmla="*/ 6 h 33"/>
                <a:gd name="T10" fmla="*/ 4 w 18"/>
                <a:gd name="T11" fmla="*/ 6 h 33"/>
                <a:gd name="T12" fmla="*/ 4 w 18"/>
                <a:gd name="T13" fmla="*/ 2 h 33"/>
                <a:gd name="T14" fmla="*/ 10 w 18"/>
                <a:gd name="T15" fmla="*/ 0 h 33"/>
                <a:gd name="T16" fmla="*/ 10 w 18"/>
                <a:gd name="T17" fmla="*/ 6 h 33"/>
                <a:gd name="T18" fmla="*/ 17 w 18"/>
                <a:gd name="T19" fmla="*/ 6 h 33"/>
                <a:gd name="T20" fmla="*/ 17 w 18"/>
                <a:gd name="T21" fmla="*/ 11 h 33"/>
                <a:gd name="T22" fmla="*/ 10 w 18"/>
                <a:gd name="T23" fmla="*/ 11 h 33"/>
                <a:gd name="T24" fmla="*/ 10 w 18"/>
                <a:gd name="T25" fmla="*/ 24 h 33"/>
                <a:gd name="T26" fmla="*/ 13 w 18"/>
                <a:gd name="T27" fmla="*/ 27 h 33"/>
                <a:gd name="T28" fmla="*/ 17 w 18"/>
                <a:gd name="T29" fmla="*/ 26 h 33"/>
                <a:gd name="T30" fmla="*/ 18 w 18"/>
                <a:gd name="T31" fmla="*/ 32 h 33"/>
                <a:gd name="T32" fmla="*/ 11 w 18"/>
                <a:gd name="T3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33">
                  <a:moveTo>
                    <a:pt x="11" y="33"/>
                  </a:moveTo>
                  <a:cubicBezTo>
                    <a:pt x="7" y="33"/>
                    <a:pt x="4" y="31"/>
                    <a:pt x="4" y="25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6"/>
                    <a:pt x="11" y="27"/>
                    <a:pt x="13" y="27"/>
                  </a:cubicBezTo>
                  <a:cubicBezTo>
                    <a:pt x="15" y="27"/>
                    <a:pt x="16" y="27"/>
                    <a:pt x="17" y="26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7" y="32"/>
                    <a:pt x="14" y="33"/>
                    <a:pt x="11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11710988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5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5 w 14"/>
                <a:gd name="T21" fmla="*/ 8 h 51"/>
                <a:gd name="T22" fmla="*/ 5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5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5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11747500" y="6542088"/>
              <a:ext cx="46038" cy="58737"/>
            </a:xfrm>
            <a:custGeom>
              <a:avLst/>
              <a:gdLst>
                <a:gd name="T0" fmla="*/ 21 w 21"/>
                <a:gd name="T1" fmla="*/ 25 h 27"/>
                <a:gd name="T2" fmla="*/ 12 w 21"/>
                <a:gd name="T3" fmla="*/ 27 h 27"/>
                <a:gd name="T4" fmla="*/ 0 w 21"/>
                <a:gd name="T5" fmla="*/ 14 h 27"/>
                <a:gd name="T6" fmla="*/ 12 w 21"/>
                <a:gd name="T7" fmla="*/ 0 h 27"/>
                <a:gd name="T8" fmla="*/ 21 w 21"/>
                <a:gd name="T9" fmla="*/ 2 h 27"/>
                <a:gd name="T10" fmla="*/ 20 w 21"/>
                <a:gd name="T11" fmla="*/ 7 h 27"/>
                <a:gd name="T12" fmla="*/ 13 w 21"/>
                <a:gd name="T13" fmla="*/ 5 h 27"/>
                <a:gd name="T14" fmla="*/ 7 w 21"/>
                <a:gd name="T15" fmla="*/ 14 h 27"/>
                <a:gd name="T16" fmla="*/ 13 w 21"/>
                <a:gd name="T17" fmla="*/ 22 h 27"/>
                <a:gd name="T18" fmla="*/ 20 w 21"/>
                <a:gd name="T19" fmla="*/ 20 h 27"/>
                <a:gd name="T20" fmla="*/ 21 w 21"/>
                <a:gd name="T21" fmla="*/ 2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7">
                  <a:moveTo>
                    <a:pt x="21" y="25"/>
                  </a:moveTo>
                  <a:cubicBezTo>
                    <a:pt x="20" y="26"/>
                    <a:pt x="16" y="27"/>
                    <a:pt x="12" y="27"/>
                  </a:cubicBezTo>
                  <a:cubicBezTo>
                    <a:pt x="5" y="27"/>
                    <a:pt x="0" y="23"/>
                    <a:pt x="0" y="14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6" y="0"/>
                    <a:pt x="19" y="1"/>
                    <a:pt x="21" y="2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6"/>
                    <a:pt x="15" y="5"/>
                    <a:pt x="13" y="5"/>
                  </a:cubicBezTo>
                  <a:cubicBezTo>
                    <a:pt x="9" y="5"/>
                    <a:pt x="7" y="8"/>
                    <a:pt x="7" y="14"/>
                  </a:cubicBezTo>
                  <a:cubicBezTo>
                    <a:pt x="7" y="20"/>
                    <a:pt x="9" y="22"/>
                    <a:pt x="13" y="22"/>
                  </a:cubicBezTo>
                  <a:cubicBezTo>
                    <a:pt x="16" y="22"/>
                    <a:pt x="18" y="21"/>
                    <a:pt x="20" y="20"/>
                  </a:cubicBezTo>
                  <a:lnTo>
                    <a:pt x="21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0" name="Freeform 31"/>
            <p:cNvSpPr>
              <a:spLocks noEditPoints="1"/>
            </p:cNvSpPr>
            <p:nvPr/>
          </p:nvSpPr>
          <p:spPr bwMode="auto">
            <a:xfrm>
              <a:off x="11801475" y="6519863"/>
              <a:ext cx="22225" cy="80962"/>
            </a:xfrm>
            <a:custGeom>
              <a:avLst/>
              <a:gdLst>
                <a:gd name="T0" fmla="*/ 4 w 14"/>
                <a:gd name="T1" fmla="*/ 51 h 51"/>
                <a:gd name="T2" fmla="*/ 4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4 w 14"/>
                <a:gd name="T13" fmla="*/ 51 h 51"/>
                <a:gd name="T14" fmla="*/ 4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4 w 14"/>
                <a:gd name="T21" fmla="*/ 8 h 51"/>
                <a:gd name="T22" fmla="*/ 4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4" y="51"/>
                  </a:moveTo>
                  <a:lnTo>
                    <a:pt x="4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4" y="51"/>
                  </a:lnTo>
                  <a:close/>
                  <a:moveTo>
                    <a:pt x="4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11834813" y="6542088"/>
              <a:ext cx="50800" cy="58737"/>
            </a:xfrm>
            <a:custGeom>
              <a:avLst/>
              <a:gdLst>
                <a:gd name="T0" fmla="*/ 18 w 23"/>
                <a:gd name="T1" fmla="*/ 27 h 27"/>
                <a:gd name="T2" fmla="*/ 17 w 23"/>
                <a:gd name="T3" fmla="*/ 24 h 27"/>
                <a:gd name="T4" fmla="*/ 9 w 23"/>
                <a:gd name="T5" fmla="*/ 27 h 27"/>
                <a:gd name="T6" fmla="*/ 0 w 23"/>
                <a:gd name="T7" fmla="*/ 19 h 27"/>
                <a:gd name="T8" fmla="*/ 10 w 23"/>
                <a:gd name="T9" fmla="*/ 11 h 27"/>
                <a:gd name="T10" fmla="*/ 16 w 23"/>
                <a:gd name="T11" fmla="*/ 11 h 27"/>
                <a:gd name="T12" fmla="*/ 16 w 23"/>
                <a:gd name="T13" fmla="*/ 10 h 27"/>
                <a:gd name="T14" fmla="*/ 11 w 23"/>
                <a:gd name="T15" fmla="*/ 5 h 27"/>
                <a:gd name="T16" fmla="*/ 3 w 23"/>
                <a:gd name="T17" fmla="*/ 7 h 27"/>
                <a:gd name="T18" fmla="*/ 2 w 23"/>
                <a:gd name="T19" fmla="*/ 2 h 27"/>
                <a:gd name="T20" fmla="*/ 12 w 23"/>
                <a:gd name="T21" fmla="*/ 0 h 27"/>
                <a:gd name="T22" fmla="*/ 23 w 23"/>
                <a:gd name="T23" fmla="*/ 10 h 27"/>
                <a:gd name="T24" fmla="*/ 23 w 23"/>
                <a:gd name="T25" fmla="*/ 27 h 27"/>
                <a:gd name="T26" fmla="*/ 18 w 23"/>
                <a:gd name="T27" fmla="*/ 27 h 27"/>
                <a:gd name="T28" fmla="*/ 16 w 23"/>
                <a:gd name="T29" fmla="*/ 15 h 27"/>
                <a:gd name="T30" fmla="*/ 12 w 23"/>
                <a:gd name="T31" fmla="*/ 15 h 27"/>
                <a:gd name="T32" fmla="*/ 7 w 23"/>
                <a:gd name="T33" fmla="*/ 19 h 27"/>
                <a:gd name="T34" fmla="*/ 11 w 23"/>
                <a:gd name="T35" fmla="*/ 23 h 27"/>
                <a:gd name="T36" fmla="*/ 16 w 23"/>
                <a:gd name="T37" fmla="*/ 21 h 27"/>
                <a:gd name="T38" fmla="*/ 16 w 23"/>
                <a:gd name="T39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" h="27">
                  <a:moveTo>
                    <a:pt x="18" y="27"/>
                  </a:moveTo>
                  <a:cubicBezTo>
                    <a:pt x="17" y="24"/>
                    <a:pt x="17" y="24"/>
                    <a:pt x="17" y="24"/>
                  </a:cubicBezTo>
                  <a:cubicBezTo>
                    <a:pt x="16" y="25"/>
                    <a:pt x="13" y="27"/>
                    <a:pt x="9" y="27"/>
                  </a:cubicBezTo>
                  <a:cubicBezTo>
                    <a:pt x="4" y="27"/>
                    <a:pt x="0" y="24"/>
                    <a:pt x="0" y="19"/>
                  </a:cubicBezTo>
                  <a:cubicBezTo>
                    <a:pt x="0" y="14"/>
                    <a:pt x="4" y="11"/>
                    <a:pt x="10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6"/>
                    <a:pt x="14" y="5"/>
                    <a:pt x="11" y="5"/>
                  </a:cubicBezTo>
                  <a:cubicBezTo>
                    <a:pt x="8" y="5"/>
                    <a:pt x="6" y="6"/>
                    <a:pt x="3" y="7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1"/>
                    <a:pt x="8" y="0"/>
                    <a:pt x="12" y="0"/>
                  </a:cubicBezTo>
                  <a:cubicBezTo>
                    <a:pt x="19" y="0"/>
                    <a:pt x="23" y="3"/>
                    <a:pt x="23" y="10"/>
                  </a:cubicBezTo>
                  <a:cubicBezTo>
                    <a:pt x="23" y="27"/>
                    <a:pt x="23" y="27"/>
                    <a:pt x="23" y="27"/>
                  </a:cubicBezTo>
                  <a:lnTo>
                    <a:pt x="18" y="27"/>
                  </a:lnTo>
                  <a:close/>
                  <a:moveTo>
                    <a:pt x="16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9" y="15"/>
                    <a:pt x="7" y="17"/>
                    <a:pt x="7" y="19"/>
                  </a:cubicBezTo>
                  <a:cubicBezTo>
                    <a:pt x="7" y="21"/>
                    <a:pt x="9" y="23"/>
                    <a:pt x="11" y="23"/>
                  </a:cubicBezTo>
                  <a:cubicBezTo>
                    <a:pt x="13" y="23"/>
                    <a:pt x="15" y="22"/>
                    <a:pt x="16" y="21"/>
                  </a:cubicBezTo>
                  <a:lnTo>
                    <a:pt x="16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10783888" y="6681788"/>
              <a:ext cx="60325" cy="82550"/>
            </a:xfrm>
            <a:custGeom>
              <a:avLst/>
              <a:gdLst>
                <a:gd name="T0" fmla="*/ 14 w 27"/>
                <a:gd name="T1" fmla="*/ 26 h 37"/>
                <a:gd name="T2" fmla="*/ 9 w 27"/>
                <a:gd name="T3" fmla="*/ 27 h 37"/>
                <a:gd name="T4" fmla="*/ 1 w 27"/>
                <a:gd name="T5" fmla="*/ 0 h 37"/>
                <a:gd name="T6" fmla="*/ 9 w 27"/>
                <a:gd name="T7" fmla="*/ 0 h 37"/>
                <a:gd name="T8" fmla="*/ 14 w 27"/>
                <a:gd name="T9" fmla="*/ 22 h 37"/>
                <a:gd name="T10" fmla="*/ 14 w 27"/>
                <a:gd name="T11" fmla="*/ 22 h 37"/>
                <a:gd name="T12" fmla="*/ 20 w 27"/>
                <a:gd name="T13" fmla="*/ 0 h 37"/>
                <a:gd name="T14" fmla="*/ 27 w 27"/>
                <a:gd name="T15" fmla="*/ 0 h 37"/>
                <a:gd name="T16" fmla="*/ 19 w 27"/>
                <a:gd name="T17" fmla="*/ 27 h 37"/>
                <a:gd name="T18" fmla="*/ 7 w 27"/>
                <a:gd name="T19" fmla="*/ 37 h 37"/>
                <a:gd name="T20" fmla="*/ 0 w 27"/>
                <a:gd name="T21" fmla="*/ 35 h 37"/>
                <a:gd name="T22" fmla="*/ 2 w 27"/>
                <a:gd name="T23" fmla="*/ 30 h 37"/>
                <a:gd name="T24" fmla="*/ 3 w 27"/>
                <a:gd name="T25" fmla="*/ 30 h 37"/>
                <a:gd name="T26" fmla="*/ 8 w 27"/>
                <a:gd name="T27" fmla="*/ 32 h 37"/>
                <a:gd name="T28" fmla="*/ 13 w 27"/>
                <a:gd name="T29" fmla="*/ 27 h 37"/>
                <a:gd name="T30" fmla="*/ 14 w 27"/>
                <a:gd name="T31" fmla="*/ 2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" h="37">
                  <a:moveTo>
                    <a:pt x="14" y="26"/>
                  </a:moveTo>
                  <a:cubicBezTo>
                    <a:pt x="9" y="27"/>
                    <a:pt x="9" y="27"/>
                    <a:pt x="9" y="27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7" y="35"/>
                    <a:pt x="13" y="37"/>
                    <a:pt x="7" y="37"/>
                  </a:cubicBezTo>
                  <a:cubicBezTo>
                    <a:pt x="4" y="37"/>
                    <a:pt x="1" y="36"/>
                    <a:pt x="0" y="35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5" y="32"/>
                    <a:pt x="8" y="32"/>
                  </a:cubicBezTo>
                  <a:cubicBezTo>
                    <a:pt x="11" y="32"/>
                    <a:pt x="12" y="30"/>
                    <a:pt x="13" y="27"/>
                  </a:cubicBezTo>
                  <a:lnTo>
                    <a:pt x="14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10879138" y="6659563"/>
              <a:ext cx="63500" cy="82550"/>
            </a:xfrm>
            <a:custGeom>
              <a:avLst/>
              <a:gdLst>
                <a:gd name="T0" fmla="*/ 13 w 29"/>
                <a:gd name="T1" fmla="*/ 37 h 37"/>
                <a:gd name="T2" fmla="*/ 0 w 29"/>
                <a:gd name="T3" fmla="*/ 35 h 37"/>
                <a:gd name="T4" fmla="*/ 0 w 29"/>
                <a:gd name="T5" fmla="*/ 0 h 37"/>
                <a:gd name="T6" fmla="*/ 12 w 29"/>
                <a:gd name="T7" fmla="*/ 0 h 37"/>
                <a:gd name="T8" fmla="*/ 29 w 29"/>
                <a:gd name="T9" fmla="*/ 18 h 37"/>
                <a:gd name="T10" fmla="*/ 13 w 29"/>
                <a:gd name="T11" fmla="*/ 37 h 37"/>
                <a:gd name="T12" fmla="*/ 12 w 29"/>
                <a:gd name="T13" fmla="*/ 6 h 37"/>
                <a:gd name="T14" fmla="*/ 7 w 29"/>
                <a:gd name="T15" fmla="*/ 6 h 37"/>
                <a:gd name="T16" fmla="*/ 7 w 29"/>
                <a:gd name="T17" fmla="*/ 30 h 37"/>
                <a:gd name="T18" fmla="*/ 13 w 29"/>
                <a:gd name="T19" fmla="*/ 31 h 37"/>
                <a:gd name="T20" fmla="*/ 22 w 29"/>
                <a:gd name="T21" fmla="*/ 18 h 37"/>
                <a:gd name="T22" fmla="*/ 12 w 29"/>
                <a:gd name="T23" fmla="*/ 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7">
                  <a:moveTo>
                    <a:pt x="13" y="37"/>
                  </a:moveTo>
                  <a:cubicBezTo>
                    <a:pt x="8" y="37"/>
                    <a:pt x="3" y="36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3" y="0"/>
                    <a:pt x="29" y="4"/>
                    <a:pt x="29" y="18"/>
                  </a:cubicBezTo>
                  <a:cubicBezTo>
                    <a:pt x="29" y="30"/>
                    <a:pt x="24" y="37"/>
                    <a:pt x="13" y="37"/>
                  </a:cubicBezTo>
                  <a:close/>
                  <a:moveTo>
                    <a:pt x="12" y="6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31"/>
                    <a:pt x="11" y="31"/>
                    <a:pt x="13" y="31"/>
                  </a:cubicBezTo>
                  <a:cubicBezTo>
                    <a:pt x="18" y="31"/>
                    <a:pt x="22" y="28"/>
                    <a:pt x="22" y="18"/>
                  </a:cubicBezTo>
                  <a:cubicBezTo>
                    <a:pt x="22" y="9"/>
                    <a:pt x="19" y="6"/>
                    <a:pt x="12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4" name="Freeform 35"/>
            <p:cNvSpPr>
              <a:spLocks noEditPoints="1"/>
            </p:cNvSpPr>
            <p:nvPr/>
          </p:nvSpPr>
          <p:spPr bwMode="auto">
            <a:xfrm>
              <a:off x="10953750" y="6680200"/>
              <a:ext cx="53975" cy="61912"/>
            </a:xfrm>
            <a:custGeom>
              <a:avLst/>
              <a:gdLst>
                <a:gd name="T0" fmla="*/ 7 w 24"/>
                <a:gd name="T1" fmla="*/ 16 h 28"/>
                <a:gd name="T2" fmla="*/ 14 w 24"/>
                <a:gd name="T3" fmla="*/ 23 h 28"/>
                <a:gd name="T4" fmla="*/ 22 w 24"/>
                <a:gd name="T5" fmla="*/ 20 h 28"/>
                <a:gd name="T6" fmla="*/ 23 w 24"/>
                <a:gd name="T7" fmla="*/ 25 h 28"/>
                <a:gd name="T8" fmla="*/ 13 w 24"/>
                <a:gd name="T9" fmla="*/ 28 h 28"/>
                <a:gd name="T10" fmla="*/ 0 w 24"/>
                <a:gd name="T11" fmla="*/ 14 h 28"/>
                <a:gd name="T12" fmla="*/ 13 w 24"/>
                <a:gd name="T13" fmla="*/ 0 h 28"/>
                <a:gd name="T14" fmla="*/ 24 w 24"/>
                <a:gd name="T15" fmla="*/ 13 h 28"/>
                <a:gd name="T16" fmla="*/ 24 w 24"/>
                <a:gd name="T17" fmla="*/ 16 h 28"/>
                <a:gd name="T18" fmla="*/ 7 w 24"/>
                <a:gd name="T19" fmla="*/ 16 h 28"/>
                <a:gd name="T20" fmla="*/ 12 w 24"/>
                <a:gd name="T21" fmla="*/ 6 h 28"/>
                <a:gd name="T22" fmla="*/ 7 w 24"/>
                <a:gd name="T23" fmla="*/ 12 h 28"/>
                <a:gd name="T24" fmla="*/ 17 w 24"/>
                <a:gd name="T25" fmla="*/ 12 h 28"/>
                <a:gd name="T26" fmla="*/ 12 w 24"/>
                <a:gd name="T2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28">
                  <a:moveTo>
                    <a:pt x="7" y="16"/>
                  </a:moveTo>
                  <a:cubicBezTo>
                    <a:pt x="7" y="20"/>
                    <a:pt x="10" y="23"/>
                    <a:pt x="14" y="23"/>
                  </a:cubicBezTo>
                  <a:cubicBezTo>
                    <a:pt x="17" y="23"/>
                    <a:pt x="20" y="22"/>
                    <a:pt x="22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7"/>
                    <a:pt x="17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4" y="0"/>
                    <a:pt x="13" y="0"/>
                  </a:cubicBezTo>
                  <a:cubicBezTo>
                    <a:pt x="21" y="0"/>
                    <a:pt x="24" y="6"/>
                    <a:pt x="24" y="13"/>
                  </a:cubicBezTo>
                  <a:cubicBezTo>
                    <a:pt x="24" y="16"/>
                    <a:pt x="24" y="16"/>
                    <a:pt x="24" y="16"/>
                  </a:cubicBezTo>
                  <a:lnTo>
                    <a:pt x="7" y="16"/>
                  </a:lnTo>
                  <a:close/>
                  <a:moveTo>
                    <a:pt x="12" y="6"/>
                  </a:moveTo>
                  <a:cubicBezTo>
                    <a:pt x="9" y="6"/>
                    <a:pt x="7" y="9"/>
                    <a:pt x="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9"/>
                    <a:pt x="16" y="6"/>
                    <a:pt x="12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5" name="Freeform 36"/>
            <p:cNvSpPr>
              <a:spLocks/>
            </p:cNvSpPr>
            <p:nvPr/>
          </p:nvSpPr>
          <p:spPr bwMode="auto">
            <a:xfrm>
              <a:off x="11017250" y="6681788"/>
              <a:ext cx="33338" cy="57150"/>
            </a:xfrm>
            <a:custGeom>
              <a:avLst/>
              <a:gdLst>
                <a:gd name="T0" fmla="*/ 15 w 15"/>
                <a:gd name="T1" fmla="*/ 6 h 26"/>
                <a:gd name="T2" fmla="*/ 12 w 15"/>
                <a:gd name="T3" fmla="*/ 5 h 26"/>
                <a:gd name="T4" fmla="*/ 7 w 15"/>
                <a:gd name="T5" fmla="*/ 7 h 26"/>
                <a:gd name="T6" fmla="*/ 7 w 15"/>
                <a:gd name="T7" fmla="*/ 26 h 26"/>
                <a:gd name="T8" fmla="*/ 0 w 15"/>
                <a:gd name="T9" fmla="*/ 26 h 26"/>
                <a:gd name="T10" fmla="*/ 0 w 15"/>
                <a:gd name="T11" fmla="*/ 0 h 26"/>
                <a:gd name="T12" fmla="*/ 5 w 15"/>
                <a:gd name="T13" fmla="*/ 0 h 26"/>
                <a:gd name="T14" fmla="*/ 6 w 15"/>
                <a:gd name="T15" fmla="*/ 4 h 26"/>
                <a:gd name="T16" fmla="*/ 6 w 15"/>
                <a:gd name="T17" fmla="*/ 4 h 26"/>
                <a:gd name="T18" fmla="*/ 12 w 15"/>
                <a:gd name="T19" fmla="*/ 0 h 26"/>
                <a:gd name="T20" fmla="*/ 15 w 15"/>
                <a:gd name="T21" fmla="*/ 0 h 26"/>
                <a:gd name="T22" fmla="*/ 15 w 15"/>
                <a:gd name="T23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6">
                  <a:moveTo>
                    <a:pt x="15" y="6"/>
                  </a:moveTo>
                  <a:cubicBezTo>
                    <a:pt x="14" y="6"/>
                    <a:pt x="13" y="5"/>
                    <a:pt x="12" y="5"/>
                  </a:cubicBezTo>
                  <a:cubicBezTo>
                    <a:pt x="10" y="5"/>
                    <a:pt x="8" y="6"/>
                    <a:pt x="7" y="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2"/>
                    <a:pt x="9" y="0"/>
                    <a:pt x="12" y="0"/>
                  </a:cubicBezTo>
                  <a:cubicBezTo>
                    <a:pt x="14" y="0"/>
                    <a:pt x="15" y="0"/>
                    <a:pt x="15" y="0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6" name="Freeform 37"/>
            <p:cNvSpPr>
              <a:spLocks noEditPoints="1"/>
            </p:cNvSpPr>
            <p:nvPr/>
          </p:nvSpPr>
          <p:spPr bwMode="auto">
            <a:xfrm>
              <a:off x="11055350" y="6680200"/>
              <a:ext cx="50800" cy="61912"/>
            </a:xfrm>
            <a:custGeom>
              <a:avLst/>
              <a:gdLst>
                <a:gd name="T0" fmla="*/ 7 w 23"/>
                <a:gd name="T1" fmla="*/ 16 h 28"/>
                <a:gd name="T2" fmla="*/ 14 w 23"/>
                <a:gd name="T3" fmla="*/ 23 h 28"/>
                <a:gd name="T4" fmla="*/ 21 w 23"/>
                <a:gd name="T5" fmla="*/ 20 h 28"/>
                <a:gd name="T6" fmla="*/ 23 w 23"/>
                <a:gd name="T7" fmla="*/ 25 h 28"/>
                <a:gd name="T8" fmla="*/ 13 w 23"/>
                <a:gd name="T9" fmla="*/ 28 h 28"/>
                <a:gd name="T10" fmla="*/ 0 w 23"/>
                <a:gd name="T11" fmla="*/ 14 h 28"/>
                <a:gd name="T12" fmla="*/ 12 w 23"/>
                <a:gd name="T13" fmla="*/ 0 h 28"/>
                <a:gd name="T14" fmla="*/ 23 w 23"/>
                <a:gd name="T15" fmla="*/ 13 h 28"/>
                <a:gd name="T16" fmla="*/ 23 w 23"/>
                <a:gd name="T17" fmla="*/ 16 h 28"/>
                <a:gd name="T18" fmla="*/ 7 w 23"/>
                <a:gd name="T19" fmla="*/ 16 h 28"/>
                <a:gd name="T20" fmla="*/ 12 w 23"/>
                <a:gd name="T21" fmla="*/ 6 h 28"/>
                <a:gd name="T22" fmla="*/ 7 w 23"/>
                <a:gd name="T23" fmla="*/ 12 h 28"/>
                <a:gd name="T24" fmla="*/ 17 w 23"/>
                <a:gd name="T25" fmla="*/ 12 h 28"/>
                <a:gd name="T26" fmla="*/ 12 w 23"/>
                <a:gd name="T2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8">
                  <a:moveTo>
                    <a:pt x="7" y="16"/>
                  </a:moveTo>
                  <a:cubicBezTo>
                    <a:pt x="7" y="20"/>
                    <a:pt x="9" y="23"/>
                    <a:pt x="14" y="23"/>
                  </a:cubicBezTo>
                  <a:cubicBezTo>
                    <a:pt x="16" y="23"/>
                    <a:pt x="19" y="22"/>
                    <a:pt x="21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7"/>
                    <a:pt x="17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4" y="0"/>
                    <a:pt x="12" y="0"/>
                  </a:cubicBezTo>
                  <a:cubicBezTo>
                    <a:pt x="20" y="0"/>
                    <a:pt x="23" y="6"/>
                    <a:pt x="23" y="13"/>
                  </a:cubicBezTo>
                  <a:cubicBezTo>
                    <a:pt x="23" y="16"/>
                    <a:pt x="23" y="16"/>
                    <a:pt x="23" y="16"/>
                  </a:cubicBezTo>
                  <a:lnTo>
                    <a:pt x="7" y="16"/>
                  </a:lnTo>
                  <a:close/>
                  <a:moveTo>
                    <a:pt x="12" y="6"/>
                  </a:moveTo>
                  <a:cubicBezTo>
                    <a:pt x="8" y="6"/>
                    <a:pt x="7" y="9"/>
                    <a:pt x="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9"/>
                    <a:pt x="16" y="6"/>
                    <a:pt x="12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11117263" y="6680200"/>
              <a:ext cx="47625" cy="61912"/>
            </a:xfrm>
            <a:custGeom>
              <a:avLst/>
              <a:gdLst>
                <a:gd name="T0" fmla="*/ 22 w 22"/>
                <a:gd name="T1" fmla="*/ 26 h 28"/>
                <a:gd name="T2" fmla="*/ 13 w 22"/>
                <a:gd name="T3" fmla="*/ 28 h 28"/>
                <a:gd name="T4" fmla="*/ 0 w 22"/>
                <a:gd name="T5" fmla="*/ 14 h 28"/>
                <a:gd name="T6" fmla="*/ 13 w 22"/>
                <a:gd name="T7" fmla="*/ 0 h 28"/>
                <a:gd name="T8" fmla="*/ 22 w 22"/>
                <a:gd name="T9" fmla="*/ 3 h 28"/>
                <a:gd name="T10" fmla="*/ 20 w 22"/>
                <a:gd name="T11" fmla="*/ 7 h 28"/>
                <a:gd name="T12" fmla="*/ 13 w 22"/>
                <a:gd name="T13" fmla="*/ 6 h 28"/>
                <a:gd name="T14" fmla="*/ 7 w 22"/>
                <a:gd name="T15" fmla="*/ 14 h 28"/>
                <a:gd name="T16" fmla="*/ 13 w 22"/>
                <a:gd name="T17" fmla="*/ 23 h 28"/>
                <a:gd name="T18" fmla="*/ 20 w 22"/>
                <a:gd name="T19" fmla="*/ 21 h 28"/>
                <a:gd name="T20" fmla="*/ 22 w 22"/>
                <a:gd name="T21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8">
                  <a:moveTo>
                    <a:pt x="22" y="26"/>
                  </a:moveTo>
                  <a:cubicBezTo>
                    <a:pt x="20" y="26"/>
                    <a:pt x="17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6" y="0"/>
                    <a:pt x="19" y="1"/>
                    <a:pt x="22" y="3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6"/>
                    <a:pt x="15" y="6"/>
                    <a:pt x="13" y="6"/>
                  </a:cubicBezTo>
                  <a:cubicBezTo>
                    <a:pt x="10" y="6"/>
                    <a:pt x="7" y="8"/>
                    <a:pt x="7" y="14"/>
                  </a:cubicBezTo>
                  <a:cubicBezTo>
                    <a:pt x="7" y="20"/>
                    <a:pt x="9" y="23"/>
                    <a:pt x="13" y="23"/>
                  </a:cubicBezTo>
                  <a:cubicBezTo>
                    <a:pt x="16" y="23"/>
                    <a:pt x="19" y="22"/>
                    <a:pt x="20" y="21"/>
                  </a:cubicBezTo>
                  <a:lnTo>
                    <a:pt x="22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11174413" y="6657975"/>
              <a:ext cx="52388" cy="80962"/>
            </a:xfrm>
            <a:custGeom>
              <a:avLst/>
              <a:gdLst>
                <a:gd name="T0" fmla="*/ 0 w 24"/>
                <a:gd name="T1" fmla="*/ 37 h 37"/>
                <a:gd name="T2" fmla="*/ 0 w 24"/>
                <a:gd name="T3" fmla="*/ 0 h 37"/>
                <a:gd name="T4" fmla="*/ 7 w 24"/>
                <a:gd name="T5" fmla="*/ 0 h 37"/>
                <a:gd name="T6" fmla="*/ 7 w 24"/>
                <a:gd name="T7" fmla="*/ 10 h 37"/>
                <a:gd name="T8" fmla="*/ 7 w 24"/>
                <a:gd name="T9" fmla="*/ 14 h 37"/>
                <a:gd name="T10" fmla="*/ 14 w 24"/>
                <a:gd name="T11" fmla="*/ 10 h 37"/>
                <a:gd name="T12" fmla="*/ 24 w 24"/>
                <a:gd name="T13" fmla="*/ 21 h 37"/>
                <a:gd name="T14" fmla="*/ 24 w 24"/>
                <a:gd name="T15" fmla="*/ 37 h 37"/>
                <a:gd name="T16" fmla="*/ 17 w 24"/>
                <a:gd name="T17" fmla="*/ 37 h 37"/>
                <a:gd name="T18" fmla="*/ 17 w 24"/>
                <a:gd name="T19" fmla="*/ 22 h 37"/>
                <a:gd name="T20" fmla="*/ 12 w 24"/>
                <a:gd name="T21" fmla="*/ 16 h 37"/>
                <a:gd name="T22" fmla="*/ 7 w 24"/>
                <a:gd name="T23" fmla="*/ 17 h 37"/>
                <a:gd name="T24" fmla="*/ 7 w 24"/>
                <a:gd name="T25" fmla="*/ 37 h 37"/>
                <a:gd name="T26" fmla="*/ 0 w 24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7">
                  <a:moveTo>
                    <a:pt x="0" y="3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8" y="12"/>
                    <a:pt x="11" y="10"/>
                    <a:pt x="14" y="10"/>
                  </a:cubicBezTo>
                  <a:cubicBezTo>
                    <a:pt x="22" y="10"/>
                    <a:pt x="24" y="14"/>
                    <a:pt x="24" y="21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18"/>
                    <a:pt x="15" y="16"/>
                    <a:pt x="12" y="16"/>
                  </a:cubicBezTo>
                  <a:cubicBezTo>
                    <a:pt x="10" y="16"/>
                    <a:pt x="9" y="17"/>
                    <a:pt x="7" y="17"/>
                  </a:cubicBezTo>
                  <a:cubicBezTo>
                    <a:pt x="7" y="37"/>
                    <a:pt x="7" y="37"/>
                    <a:pt x="7" y="37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11236325" y="6680200"/>
              <a:ext cx="53975" cy="61912"/>
            </a:xfrm>
            <a:custGeom>
              <a:avLst/>
              <a:gdLst>
                <a:gd name="T0" fmla="*/ 25 w 25"/>
                <a:gd name="T1" fmla="*/ 14 h 28"/>
                <a:gd name="T2" fmla="*/ 13 w 25"/>
                <a:gd name="T3" fmla="*/ 28 h 28"/>
                <a:gd name="T4" fmla="*/ 0 w 25"/>
                <a:gd name="T5" fmla="*/ 14 h 28"/>
                <a:gd name="T6" fmla="*/ 13 w 25"/>
                <a:gd name="T7" fmla="*/ 0 h 28"/>
                <a:gd name="T8" fmla="*/ 25 w 25"/>
                <a:gd name="T9" fmla="*/ 14 h 28"/>
                <a:gd name="T10" fmla="*/ 18 w 25"/>
                <a:gd name="T11" fmla="*/ 14 h 28"/>
                <a:gd name="T12" fmla="*/ 13 w 25"/>
                <a:gd name="T13" fmla="*/ 6 h 28"/>
                <a:gd name="T14" fmla="*/ 8 w 25"/>
                <a:gd name="T15" fmla="*/ 14 h 28"/>
                <a:gd name="T16" fmla="*/ 13 w 25"/>
                <a:gd name="T17" fmla="*/ 23 h 28"/>
                <a:gd name="T18" fmla="*/ 18 w 25"/>
                <a:gd name="T1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8">
                  <a:moveTo>
                    <a:pt x="25" y="14"/>
                  </a:moveTo>
                  <a:cubicBezTo>
                    <a:pt x="25" y="23"/>
                    <a:pt x="21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21" y="0"/>
                    <a:pt x="25" y="6"/>
                    <a:pt x="25" y="14"/>
                  </a:cubicBezTo>
                  <a:close/>
                  <a:moveTo>
                    <a:pt x="18" y="14"/>
                  </a:moveTo>
                  <a:cubicBezTo>
                    <a:pt x="18" y="8"/>
                    <a:pt x="16" y="6"/>
                    <a:pt x="13" y="6"/>
                  </a:cubicBezTo>
                  <a:cubicBezTo>
                    <a:pt x="10" y="6"/>
                    <a:pt x="8" y="8"/>
                    <a:pt x="8" y="14"/>
                  </a:cubicBezTo>
                  <a:cubicBezTo>
                    <a:pt x="8" y="20"/>
                    <a:pt x="9" y="23"/>
                    <a:pt x="13" y="23"/>
                  </a:cubicBezTo>
                  <a:cubicBezTo>
                    <a:pt x="16" y="23"/>
                    <a:pt x="18" y="20"/>
                    <a:pt x="18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11301413" y="6680200"/>
              <a:ext cx="39688" cy="61912"/>
            </a:xfrm>
            <a:custGeom>
              <a:avLst/>
              <a:gdLst>
                <a:gd name="T0" fmla="*/ 7 w 18"/>
                <a:gd name="T1" fmla="*/ 8 h 28"/>
                <a:gd name="T2" fmla="*/ 18 w 18"/>
                <a:gd name="T3" fmla="*/ 19 h 28"/>
                <a:gd name="T4" fmla="*/ 8 w 18"/>
                <a:gd name="T5" fmla="*/ 28 h 28"/>
                <a:gd name="T6" fmla="*/ 0 w 18"/>
                <a:gd name="T7" fmla="*/ 26 h 28"/>
                <a:gd name="T8" fmla="*/ 1 w 18"/>
                <a:gd name="T9" fmla="*/ 21 h 28"/>
                <a:gd name="T10" fmla="*/ 7 w 18"/>
                <a:gd name="T11" fmla="*/ 23 h 28"/>
                <a:gd name="T12" fmla="*/ 11 w 18"/>
                <a:gd name="T13" fmla="*/ 20 h 28"/>
                <a:gd name="T14" fmla="*/ 0 w 18"/>
                <a:gd name="T15" fmla="*/ 8 h 28"/>
                <a:gd name="T16" fmla="*/ 10 w 18"/>
                <a:gd name="T17" fmla="*/ 0 h 28"/>
                <a:gd name="T18" fmla="*/ 18 w 18"/>
                <a:gd name="T19" fmla="*/ 2 h 28"/>
                <a:gd name="T20" fmla="*/ 17 w 18"/>
                <a:gd name="T21" fmla="*/ 7 h 28"/>
                <a:gd name="T22" fmla="*/ 10 w 18"/>
                <a:gd name="T23" fmla="*/ 6 h 28"/>
                <a:gd name="T24" fmla="*/ 7 w 18"/>
                <a:gd name="T25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8">
                  <a:moveTo>
                    <a:pt x="7" y="8"/>
                  </a:moveTo>
                  <a:cubicBezTo>
                    <a:pt x="7" y="12"/>
                    <a:pt x="18" y="11"/>
                    <a:pt x="18" y="19"/>
                  </a:cubicBezTo>
                  <a:cubicBezTo>
                    <a:pt x="18" y="24"/>
                    <a:pt x="14" y="28"/>
                    <a:pt x="8" y="28"/>
                  </a:cubicBezTo>
                  <a:cubicBezTo>
                    <a:pt x="4" y="28"/>
                    <a:pt x="1" y="27"/>
                    <a:pt x="0" y="26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2" y="22"/>
                    <a:pt x="5" y="23"/>
                    <a:pt x="7" y="23"/>
                  </a:cubicBezTo>
                  <a:cubicBezTo>
                    <a:pt x="10" y="23"/>
                    <a:pt x="11" y="22"/>
                    <a:pt x="11" y="20"/>
                  </a:cubicBezTo>
                  <a:cubicBezTo>
                    <a:pt x="11" y="15"/>
                    <a:pt x="0" y="17"/>
                    <a:pt x="0" y="8"/>
                  </a:cubicBezTo>
                  <a:cubicBezTo>
                    <a:pt x="0" y="4"/>
                    <a:pt x="3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6"/>
                    <a:pt x="13" y="6"/>
                    <a:pt x="10" y="6"/>
                  </a:cubicBezTo>
                  <a:cubicBezTo>
                    <a:pt x="8" y="6"/>
                    <a:pt x="7" y="6"/>
                    <a:pt x="7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11380788" y="6659563"/>
              <a:ext cx="60325" cy="79375"/>
            </a:xfrm>
            <a:custGeom>
              <a:avLst/>
              <a:gdLst>
                <a:gd name="T0" fmla="*/ 28 w 38"/>
                <a:gd name="T1" fmla="*/ 50 h 50"/>
                <a:gd name="T2" fmla="*/ 28 w 38"/>
                <a:gd name="T3" fmla="*/ 30 h 50"/>
                <a:gd name="T4" fmla="*/ 10 w 38"/>
                <a:gd name="T5" fmla="*/ 30 h 50"/>
                <a:gd name="T6" fmla="*/ 10 w 38"/>
                <a:gd name="T7" fmla="*/ 50 h 50"/>
                <a:gd name="T8" fmla="*/ 0 w 38"/>
                <a:gd name="T9" fmla="*/ 50 h 50"/>
                <a:gd name="T10" fmla="*/ 0 w 38"/>
                <a:gd name="T11" fmla="*/ 0 h 50"/>
                <a:gd name="T12" fmla="*/ 10 w 38"/>
                <a:gd name="T13" fmla="*/ 0 h 50"/>
                <a:gd name="T14" fmla="*/ 10 w 38"/>
                <a:gd name="T15" fmla="*/ 21 h 50"/>
                <a:gd name="T16" fmla="*/ 28 w 38"/>
                <a:gd name="T17" fmla="*/ 21 h 50"/>
                <a:gd name="T18" fmla="*/ 28 w 38"/>
                <a:gd name="T19" fmla="*/ 0 h 50"/>
                <a:gd name="T20" fmla="*/ 38 w 38"/>
                <a:gd name="T21" fmla="*/ 0 h 50"/>
                <a:gd name="T22" fmla="*/ 38 w 38"/>
                <a:gd name="T23" fmla="*/ 50 h 50"/>
                <a:gd name="T24" fmla="*/ 28 w 38"/>
                <a:gd name="T2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50">
                  <a:moveTo>
                    <a:pt x="28" y="50"/>
                  </a:moveTo>
                  <a:lnTo>
                    <a:pt x="28" y="30"/>
                  </a:lnTo>
                  <a:lnTo>
                    <a:pt x="10" y="30"/>
                  </a:lnTo>
                  <a:lnTo>
                    <a:pt x="10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1"/>
                  </a:lnTo>
                  <a:lnTo>
                    <a:pt x="28" y="21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38" y="50"/>
                  </a:lnTo>
                  <a:lnTo>
                    <a:pt x="28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11455400" y="6681788"/>
              <a:ext cx="50800" cy="60325"/>
            </a:xfrm>
            <a:custGeom>
              <a:avLst/>
              <a:gdLst>
                <a:gd name="T0" fmla="*/ 19 w 23"/>
                <a:gd name="T1" fmla="*/ 26 h 27"/>
                <a:gd name="T2" fmla="*/ 18 w 23"/>
                <a:gd name="T3" fmla="*/ 23 h 27"/>
                <a:gd name="T4" fmla="*/ 9 w 23"/>
                <a:gd name="T5" fmla="*/ 27 h 27"/>
                <a:gd name="T6" fmla="*/ 0 w 23"/>
                <a:gd name="T7" fmla="*/ 16 h 27"/>
                <a:gd name="T8" fmla="*/ 0 w 23"/>
                <a:gd name="T9" fmla="*/ 0 h 27"/>
                <a:gd name="T10" fmla="*/ 7 w 23"/>
                <a:gd name="T11" fmla="*/ 0 h 27"/>
                <a:gd name="T12" fmla="*/ 7 w 23"/>
                <a:gd name="T13" fmla="*/ 16 h 27"/>
                <a:gd name="T14" fmla="*/ 11 w 23"/>
                <a:gd name="T15" fmla="*/ 22 h 27"/>
                <a:gd name="T16" fmla="*/ 16 w 23"/>
                <a:gd name="T17" fmla="*/ 20 h 27"/>
                <a:gd name="T18" fmla="*/ 16 w 23"/>
                <a:gd name="T19" fmla="*/ 0 h 27"/>
                <a:gd name="T20" fmla="*/ 23 w 23"/>
                <a:gd name="T21" fmla="*/ 0 h 27"/>
                <a:gd name="T22" fmla="*/ 23 w 23"/>
                <a:gd name="T23" fmla="*/ 26 h 27"/>
                <a:gd name="T24" fmla="*/ 19 w 23"/>
                <a:gd name="T2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27">
                  <a:moveTo>
                    <a:pt x="19" y="26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16" y="25"/>
                    <a:pt x="13" y="27"/>
                    <a:pt x="9" y="27"/>
                  </a:cubicBezTo>
                  <a:cubicBezTo>
                    <a:pt x="3" y="27"/>
                    <a:pt x="0" y="23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20"/>
                    <a:pt x="8" y="22"/>
                    <a:pt x="11" y="22"/>
                  </a:cubicBezTo>
                  <a:cubicBezTo>
                    <a:pt x="13" y="22"/>
                    <a:pt x="15" y="21"/>
                    <a:pt x="16" y="2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26"/>
                    <a:pt x="23" y="26"/>
                    <a:pt x="23" y="26"/>
                  </a:cubicBezTo>
                  <a:lnTo>
                    <a:pt x="19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11520488" y="6680200"/>
              <a:ext cx="87313" cy="58737"/>
            </a:xfrm>
            <a:custGeom>
              <a:avLst/>
              <a:gdLst>
                <a:gd name="T0" fmla="*/ 23 w 40"/>
                <a:gd name="T1" fmla="*/ 11 h 27"/>
                <a:gd name="T2" fmla="*/ 23 w 40"/>
                <a:gd name="T3" fmla="*/ 27 h 27"/>
                <a:gd name="T4" fmla="*/ 16 w 40"/>
                <a:gd name="T5" fmla="*/ 27 h 27"/>
                <a:gd name="T6" fmla="*/ 16 w 40"/>
                <a:gd name="T7" fmla="*/ 12 h 27"/>
                <a:gd name="T8" fmla="*/ 12 w 40"/>
                <a:gd name="T9" fmla="*/ 6 h 27"/>
                <a:gd name="T10" fmla="*/ 7 w 40"/>
                <a:gd name="T11" fmla="*/ 7 h 27"/>
                <a:gd name="T12" fmla="*/ 7 w 40"/>
                <a:gd name="T13" fmla="*/ 27 h 27"/>
                <a:gd name="T14" fmla="*/ 0 w 40"/>
                <a:gd name="T15" fmla="*/ 27 h 27"/>
                <a:gd name="T16" fmla="*/ 0 w 40"/>
                <a:gd name="T17" fmla="*/ 1 h 27"/>
                <a:gd name="T18" fmla="*/ 5 w 40"/>
                <a:gd name="T19" fmla="*/ 1 h 27"/>
                <a:gd name="T20" fmla="*/ 6 w 40"/>
                <a:gd name="T21" fmla="*/ 4 h 27"/>
                <a:gd name="T22" fmla="*/ 14 w 40"/>
                <a:gd name="T23" fmla="*/ 0 h 27"/>
                <a:gd name="T24" fmla="*/ 22 w 40"/>
                <a:gd name="T25" fmla="*/ 4 h 27"/>
                <a:gd name="T26" fmla="*/ 30 w 40"/>
                <a:gd name="T27" fmla="*/ 0 h 27"/>
                <a:gd name="T28" fmla="*/ 40 w 40"/>
                <a:gd name="T29" fmla="*/ 11 h 27"/>
                <a:gd name="T30" fmla="*/ 40 w 40"/>
                <a:gd name="T31" fmla="*/ 27 h 27"/>
                <a:gd name="T32" fmla="*/ 33 w 40"/>
                <a:gd name="T33" fmla="*/ 27 h 27"/>
                <a:gd name="T34" fmla="*/ 33 w 40"/>
                <a:gd name="T35" fmla="*/ 12 h 27"/>
                <a:gd name="T36" fmla="*/ 28 w 40"/>
                <a:gd name="T37" fmla="*/ 6 h 27"/>
                <a:gd name="T38" fmla="*/ 23 w 40"/>
                <a:gd name="T39" fmla="*/ 7 h 27"/>
                <a:gd name="T40" fmla="*/ 23 w 40"/>
                <a:gd name="T41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27">
                  <a:moveTo>
                    <a:pt x="23" y="11"/>
                  </a:moveTo>
                  <a:cubicBezTo>
                    <a:pt x="23" y="27"/>
                    <a:pt x="23" y="27"/>
                    <a:pt x="23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8"/>
                    <a:pt x="15" y="6"/>
                    <a:pt x="12" y="6"/>
                  </a:cubicBezTo>
                  <a:cubicBezTo>
                    <a:pt x="10" y="6"/>
                    <a:pt x="8" y="7"/>
                    <a:pt x="7" y="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8" y="0"/>
                    <a:pt x="21" y="2"/>
                    <a:pt x="22" y="4"/>
                  </a:cubicBezTo>
                  <a:cubicBezTo>
                    <a:pt x="24" y="2"/>
                    <a:pt x="26" y="0"/>
                    <a:pt x="30" y="0"/>
                  </a:cubicBezTo>
                  <a:cubicBezTo>
                    <a:pt x="37" y="0"/>
                    <a:pt x="40" y="4"/>
                    <a:pt x="40" y="11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8"/>
                    <a:pt x="31" y="6"/>
                    <a:pt x="28" y="6"/>
                  </a:cubicBezTo>
                  <a:cubicBezTo>
                    <a:pt x="26" y="6"/>
                    <a:pt x="24" y="7"/>
                    <a:pt x="23" y="7"/>
                  </a:cubicBezTo>
                  <a:cubicBezTo>
                    <a:pt x="23" y="9"/>
                    <a:pt x="23" y="10"/>
                    <a:pt x="23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4" name="Freeform 45"/>
            <p:cNvSpPr>
              <a:spLocks noEditPoints="1"/>
            </p:cNvSpPr>
            <p:nvPr/>
          </p:nvSpPr>
          <p:spPr bwMode="auto">
            <a:xfrm>
              <a:off x="11617325" y="6680200"/>
              <a:ext cx="47625" cy="61912"/>
            </a:xfrm>
            <a:custGeom>
              <a:avLst/>
              <a:gdLst>
                <a:gd name="T0" fmla="*/ 18 w 22"/>
                <a:gd name="T1" fmla="*/ 27 h 28"/>
                <a:gd name="T2" fmla="*/ 17 w 22"/>
                <a:gd name="T3" fmla="*/ 24 h 28"/>
                <a:gd name="T4" fmla="*/ 9 w 22"/>
                <a:gd name="T5" fmla="*/ 28 h 28"/>
                <a:gd name="T6" fmla="*/ 0 w 22"/>
                <a:gd name="T7" fmla="*/ 19 h 28"/>
                <a:gd name="T8" fmla="*/ 10 w 22"/>
                <a:gd name="T9" fmla="*/ 12 h 28"/>
                <a:gd name="T10" fmla="*/ 16 w 22"/>
                <a:gd name="T11" fmla="*/ 12 h 28"/>
                <a:gd name="T12" fmla="*/ 16 w 22"/>
                <a:gd name="T13" fmla="*/ 10 h 28"/>
                <a:gd name="T14" fmla="*/ 11 w 22"/>
                <a:gd name="T15" fmla="*/ 6 h 28"/>
                <a:gd name="T16" fmla="*/ 3 w 22"/>
                <a:gd name="T17" fmla="*/ 8 h 28"/>
                <a:gd name="T18" fmla="*/ 1 w 22"/>
                <a:gd name="T19" fmla="*/ 3 h 28"/>
                <a:gd name="T20" fmla="*/ 12 w 22"/>
                <a:gd name="T21" fmla="*/ 0 h 28"/>
                <a:gd name="T22" fmla="*/ 22 w 22"/>
                <a:gd name="T23" fmla="*/ 11 h 28"/>
                <a:gd name="T24" fmla="*/ 22 w 22"/>
                <a:gd name="T25" fmla="*/ 27 h 28"/>
                <a:gd name="T26" fmla="*/ 18 w 22"/>
                <a:gd name="T27" fmla="*/ 27 h 28"/>
                <a:gd name="T28" fmla="*/ 16 w 22"/>
                <a:gd name="T29" fmla="*/ 16 h 28"/>
                <a:gd name="T30" fmla="*/ 11 w 22"/>
                <a:gd name="T31" fmla="*/ 16 h 28"/>
                <a:gd name="T32" fmla="*/ 7 w 22"/>
                <a:gd name="T33" fmla="*/ 19 h 28"/>
                <a:gd name="T34" fmla="*/ 11 w 22"/>
                <a:gd name="T35" fmla="*/ 23 h 28"/>
                <a:gd name="T36" fmla="*/ 16 w 22"/>
                <a:gd name="T37" fmla="*/ 21 h 28"/>
                <a:gd name="T38" fmla="*/ 16 w 22"/>
                <a:gd name="T3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" h="28">
                  <a:moveTo>
                    <a:pt x="18" y="27"/>
                  </a:moveTo>
                  <a:cubicBezTo>
                    <a:pt x="17" y="24"/>
                    <a:pt x="17" y="24"/>
                    <a:pt x="17" y="24"/>
                  </a:cubicBezTo>
                  <a:cubicBezTo>
                    <a:pt x="15" y="26"/>
                    <a:pt x="13" y="28"/>
                    <a:pt x="9" y="28"/>
                  </a:cubicBezTo>
                  <a:cubicBezTo>
                    <a:pt x="4" y="28"/>
                    <a:pt x="0" y="25"/>
                    <a:pt x="0" y="19"/>
                  </a:cubicBezTo>
                  <a:cubicBezTo>
                    <a:pt x="0" y="15"/>
                    <a:pt x="4" y="12"/>
                    <a:pt x="10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7"/>
                    <a:pt x="3" y="8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2"/>
                    <a:pt x="8" y="0"/>
                    <a:pt x="12" y="0"/>
                  </a:cubicBezTo>
                  <a:cubicBezTo>
                    <a:pt x="19" y="0"/>
                    <a:pt x="22" y="4"/>
                    <a:pt x="22" y="11"/>
                  </a:cubicBezTo>
                  <a:cubicBezTo>
                    <a:pt x="22" y="27"/>
                    <a:pt x="22" y="27"/>
                    <a:pt x="22" y="27"/>
                  </a:cubicBezTo>
                  <a:lnTo>
                    <a:pt x="18" y="27"/>
                  </a:lnTo>
                  <a:close/>
                  <a:moveTo>
                    <a:pt x="16" y="16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8" y="16"/>
                    <a:pt x="7" y="17"/>
                    <a:pt x="7" y="19"/>
                  </a:cubicBezTo>
                  <a:cubicBezTo>
                    <a:pt x="7" y="22"/>
                    <a:pt x="8" y="23"/>
                    <a:pt x="11" y="23"/>
                  </a:cubicBezTo>
                  <a:cubicBezTo>
                    <a:pt x="13" y="23"/>
                    <a:pt x="14" y="22"/>
                    <a:pt x="16" y="2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11679238" y="6680200"/>
              <a:ext cx="52388" cy="58737"/>
            </a:xfrm>
            <a:custGeom>
              <a:avLst/>
              <a:gdLst>
                <a:gd name="T0" fmla="*/ 17 w 24"/>
                <a:gd name="T1" fmla="*/ 27 h 27"/>
                <a:gd name="T2" fmla="*/ 17 w 24"/>
                <a:gd name="T3" fmla="*/ 12 h 27"/>
                <a:gd name="T4" fmla="*/ 12 w 24"/>
                <a:gd name="T5" fmla="*/ 6 h 27"/>
                <a:gd name="T6" fmla="*/ 8 w 24"/>
                <a:gd name="T7" fmla="*/ 7 h 27"/>
                <a:gd name="T8" fmla="*/ 8 w 24"/>
                <a:gd name="T9" fmla="*/ 27 h 27"/>
                <a:gd name="T10" fmla="*/ 0 w 24"/>
                <a:gd name="T11" fmla="*/ 27 h 27"/>
                <a:gd name="T12" fmla="*/ 0 w 24"/>
                <a:gd name="T13" fmla="*/ 1 h 27"/>
                <a:gd name="T14" fmla="*/ 5 w 24"/>
                <a:gd name="T15" fmla="*/ 1 h 27"/>
                <a:gd name="T16" fmla="*/ 6 w 24"/>
                <a:gd name="T17" fmla="*/ 4 h 27"/>
                <a:gd name="T18" fmla="*/ 15 w 24"/>
                <a:gd name="T19" fmla="*/ 0 h 27"/>
                <a:gd name="T20" fmla="*/ 24 w 24"/>
                <a:gd name="T21" fmla="*/ 11 h 27"/>
                <a:gd name="T22" fmla="*/ 24 w 24"/>
                <a:gd name="T23" fmla="*/ 27 h 27"/>
                <a:gd name="T24" fmla="*/ 17 w 24"/>
                <a:gd name="T2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7">
                  <a:moveTo>
                    <a:pt x="17" y="27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8"/>
                    <a:pt x="15" y="6"/>
                    <a:pt x="12" y="6"/>
                  </a:cubicBezTo>
                  <a:cubicBezTo>
                    <a:pt x="10" y="6"/>
                    <a:pt x="9" y="7"/>
                    <a:pt x="8" y="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27"/>
                    <a:pt x="24" y="27"/>
                    <a:pt x="24" y="27"/>
                  </a:cubicBezTo>
                  <a:lnTo>
                    <a:pt x="17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6" name="Freeform 47"/>
            <p:cNvSpPr>
              <a:spLocks noEditPoints="1"/>
            </p:cNvSpPr>
            <p:nvPr/>
          </p:nvSpPr>
          <p:spPr bwMode="auto">
            <a:xfrm>
              <a:off x="11742738" y="6680200"/>
              <a:ext cx="52388" cy="61912"/>
            </a:xfrm>
            <a:custGeom>
              <a:avLst/>
              <a:gdLst>
                <a:gd name="T0" fmla="*/ 24 w 24"/>
                <a:gd name="T1" fmla="*/ 14 h 28"/>
                <a:gd name="T2" fmla="*/ 12 w 24"/>
                <a:gd name="T3" fmla="*/ 28 h 28"/>
                <a:gd name="T4" fmla="*/ 0 w 24"/>
                <a:gd name="T5" fmla="*/ 14 h 28"/>
                <a:gd name="T6" fmla="*/ 12 w 24"/>
                <a:gd name="T7" fmla="*/ 0 h 28"/>
                <a:gd name="T8" fmla="*/ 24 w 24"/>
                <a:gd name="T9" fmla="*/ 14 h 28"/>
                <a:gd name="T10" fmla="*/ 17 w 24"/>
                <a:gd name="T11" fmla="*/ 14 h 28"/>
                <a:gd name="T12" fmla="*/ 12 w 24"/>
                <a:gd name="T13" fmla="*/ 6 h 28"/>
                <a:gd name="T14" fmla="*/ 7 w 24"/>
                <a:gd name="T15" fmla="*/ 14 h 28"/>
                <a:gd name="T16" fmla="*/ 12 w 24"/>
                <a:gd name="T17" fmla="*/ 23 h 28"/>
                <a:gd name="T18" fmla="*/ 17 w 24"/>
                <a:gd name="T1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8">
                  <a:moveTo>
                    <a:pt x="24" y="14"/>
                  </a:moveTo>
                  <a:cubicBezTo>
                    <a:pt x="24" y="23"/>
                    <a:pt x="20" y="28"/>
                    <a:pt x="12" y="28"/>
                  </a:cubicBezTo>
                  <a:cubicBezTo>
                    <a:pt x="4" y="28"/>
                    <a:pt x="0" y="23"/>
                    <a:pt x="0" y="14"/>
                  </a:cubicBezTo>
                  <a:cubicBezTo>
                    <a:pt x="0" y="6"/>
                    <a:pt x="4" y="0"/>
                    <a:pt x="12" y="0"/>
                  </a:cubicBezTo>
                  <a:cubicBezTo>
                    <a:pt x="20" y="0"/>
                    <a:pt x="24" y="6"/>
                    <a:pt x="24" y="14"/>
                  </a:cubicBezTo>
                  <a:close/>
                  <a:moveTo>
                    <a:pt x="17" y="14"/>
                  </a:moveTo>
                  <a:cubicBezTo>
                    <a:pt x="17" y="8"/>
                    <a:pt x="15" y="6"/>
                    <a:pt x="12" y="6"/>
                  </a:cubicBezTo>
                  <a:cubicBezTo>
                    <a:pt x="9" y="6"/>
                    <a:pt x="7" y="8"/>
                    <a:pt x="7" y="14"/>
                  </a:cubicBezTo>
                  <a:cubicBezTo>
                    <a:pt x="7" y="20"/>
                    <a:pt x="9" y="23"/>
                    <a:pt x="12" y="23"/>
                  </a:cubicBezTo>
                  <a:cubicBezTo>
                    <a:pt x="16" y="23"/>
                    <a:pt x="17" y="20"/>
                    <a:pt x="17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11806238" y="6680200"/>
              <a:ext cx="39688" cy="61912"/>
            </a:xfrm>
            <a:custGeom>
              <a:avLst/>
              <a:gdLst>
                <a:gd name="T0" fmla="*/ 7 w 18"/>
                <a:gd name="T1" fmla="*/ 8 h 28"/>
                <a:gd name="T2" fmla="*/ 18 w 18"/>
                <a:gd name="T3" fmla="*/ 19 h 28"/>
                <a:gd name="T4" fmla="*/ 8 w 18"/>
                <a:gd name="T5" fmla="*/ 28 h 28"/>
                <a:gd name="T6" fmla="*/ 0 w 18"/>
                <a:gd name="T7" fmla="*/ 26 h 28"/>
                <a:gd name="T8" fmla="*/ 1 w 18"/>
                <a:gd name="T9" fmla="*/ 21 h 28"/>
                <a:gd name="T10" fmla="*/ 8 w 18"/>
                <a:gd name="T11" fmla="*/ 23 h 28"/>
                <a:gd name="T12" fmla="*/ 12 w 18"/>
                <a:gd name="T13" fmla="*/ 20 h 28"/>
                <a:gd name="T14" fmla="*/ 0 w 18"/>
                <a:gd name="T15" fmla="*/ 8 h 28"/>
                <a:gd name="T16" fmla="*/ 10 w 18"/>
                <a:gd name="T17" fmla="*/ 0 h 28"/>
                <a:gd name="T18" fmla="*/ 18 w 18"/>
                <a:gd name="T19" fmla="*/ 2 h 28"/>
                <a:gd name="T20" fmla="*/ 17 w 18"/>
                <a:gd name="T21" fmla="*/ 7 h 28"/>
                <a:gd name="T22" fmla="*/ 10 w 18"/>
                <a:gd name="T23" fmla="*/ 6 h 28"/>
                <a:gd name="T24" fmla="*/ 7 w 18"/>
                <a:gd name="T25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8">
                  <a:moveTo>
                    <a:pt x="7" y="8"/>
                  </a:moveTo>
                  <a:cubicBezTo>
                    <a:pt x="7" y="12"/>
                    <a:pt x="18" y="11"/>
                    <a:pt x="18" y="19"/>
                  </a:cubicBezTo>
                  <a:cubicBezTo>
                    <a:pt x="18" y="24"/>
                    <a:pt x="15" y="28"/>
                    <a:pt x="8" y="28"/>
                  </a:cubicBezTo>
                  <a:cubicBezTo>
                    <a:pt x="5" y="28"/>
                    <a:pt x="2" y="27"/>
                    <a:pt x="0" y="26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3" y="22"/>
                    <a:pt x="5" y="23"/>
                    <a:pt x="8" y="23"/>
                  </a:cubicBezTo>
                  <a:cubicBezTo>
                    <a:pt x="10" y="23"/>
                    <a:pt x="12" y="22"/>
                    <a:pt x="12" y="20"/>
                  </a:cubicBezTo>
                  <a:cubicBezTo>
                    <a:pt x="12" y="15"/>
                    <a:pt x="0" y="17"/>
                    <a:pt x="0" y="8"/>
                  </a:cubicBezTo>
                  <a:cubicBezTo>
                    <a:pt x="0" y="4"/>
                    <a:pt x="3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6"/>
                    <a:pt x="13" y="6"/>
                    <a:pt x="10" y="6"/>
                  </a:cubicBezTo>
                  <a:cubicBezTo>
                    <a:pt x="8" y="6"/>
                    <a:pt x="7" y="6"/>
                    <a:pt x="7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19083273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5084"/>
            <a:ext cx="12192000" cy="94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295401" y="868300"/>
            <a:ext cx="6174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DESTINATARIOS Y DESTINARIAS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85800" y="2276632"/>
            <a:ext cx="100960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dirty="0"/>
              <a:t>Dirigida a niños, niñas y adolescentes de los proyectos de los proyectos de Cuidado alternativo. </a:t>
            </a:r>
            <a:endParaRPr lang="es-CL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400" dirty="0"/>
              <a:t>Equipos de los centros</a:t>
            </a:r>
          </a:p>
          <a:p>
            <a:pPr algn="just"/>
            <a:r>
              <a:rPr lang="es-C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455780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56178553"/>
              </p:ext>
            </p:extLst>
          </p:nvPr>
        </p:nvGraphicFramePr>
        <p:xfrm>
          <a:off x="1045029" y="1558889"/>
          <a:ext cx="9434442" cy="428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702130" y="361146"/>
            <a:ext cx="6743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DIMENSIONES DE LOS APOYOS PSICOSOCIALES</a:t>
            </a:r>
          </a:p>
        </p:txBody>
      </p:sp>
    </p:spTree>
    <p:extLst>
      <p:ext uri="{BB962C8B-B14F-4D97-AF65-F5344CB8AC3E}">
        <p14:creationId xmlns:p14="http://schemas.microsoft.com/office/powerpoint/2010/main" val="304776833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5084"/>
            <a:ext cx="12192000" cy="94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o 25"/>
          <p:cNvGrpSpPr/>
          <p:nvPr/>
        </p:nvGrpSpPr>
        <p:grpSpPr>
          <a:xfrm>
            <a:off x="287867" y="293425"/>
            <a:ext cx="7315200" cy="963386"/>
            <a:chOff x="1258770" y="2424"/>
            <a:chExt cx="3293762" cy="1976257"/>
          </a:xfrm>
        </p:grpSpPr>
        <p:sp>
          <p:nvSpPr>
            <p:cNvPr id="27" name="Rectángulo 26"/>
            <p:cNvSpPr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solidFill>
              <a:schemeClr val="accent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/>
            <p:cNvSpPr txBox="1"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300" kern="1200" dirty="0"/>
                <a:t>RUTINA</a:t>
              </a: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5114085" y="1511169"/>
            <a:ext cx="697389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 err="1"/>
              <a:t>Re-estructuración</a:t>
            </a:r>
            <a:r>
              <a:rPr lang="es-CL" sz="2400" dirty="0"/>
              <a:t> de tiempos considerando hitos de las rutinas y modificaciones por medidas sanitarias,.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Rutinas que permitan mantenerse “</a:t>
            </a:r>
            <a:r>
              <a:rPr lang="es-CL" sz="2400" dirty="0" err="1"/>
              <a:t>ocupad@s</a:t>
            </a:r>
            <a:r>
              <a:rPr lang="es-CL" sz="2400" dirty="0"/>
              <a:t>” en coherencia con cada niño, niña o adolescente.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Establecer metas y objetivos para cada semana acorde a períodos de “cuarentena”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rgbClr val="FF0000"/>
                </a:solidFill>
              </a:rPr>
              <a:t>Adultos  que mantienen vinculación estable y positiva, en “sintonía” con desarrollo de la Crisis COVID-19</a:t>
            </a:r>
            <a:r>
              <a:rPr lang="es-CL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Niños, niñas y adolescentes en diálogos intergeneracionales frente a la crisis.</a:t>
            </a:r>
          </a:p>
          <a:p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/>
          </a:p>
          <a:p>
            <a:endParaRPr lang="es-CL" sz="20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91067" y="2003612"/>
            <a:ext cx="29705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dk1"/>
                </a:solidFill>
              </a:rPr>
              <a:t>Generar un espacio de apoyo estable para la promoción del bienestar y desarrollo del niño, niña o adolescente, que favorezca a su vez el proceso de </a:t>
            </a:r>
            <a:r>
              <a:rPr lang="es-CL" sz="2400" dirty="0" err="1">
                <a:solidFill>
                  <a:schemeClr val="dk1"/>
                </a:solidFill>
              </a:rPr>
              <a:t>resignificación</a:t>
            </a:r>
            <a:r>
              <a:rPr lang="es-CL" sz="2400" dirty="0">
                <a:solidFill>
                  <a:schemeClr val="dk1"/>
                </a:solidFill>
              </a:rPr>
              <a:t>.</a:t>
            </a:r>
          </a:p>
          <a:p>
            <a:endParaRPr lang="es-CL" sz="2400" dirty="0"/>
          </a:p>
        </p:txBody>
      </p:sp>
      <p:sp>
        <p:nvSpPr>
          <p:cNvPr id="31" name="Cheurón 30"/>
          <p:cNvSpPr/>
          <p:nvPr/>
        </p:nvSpPr>
        <p:spPr>
          <a:xfrm>
            <a:off x="3895985" y="2946985"/>
            <a:ext cx="718458" cy="9494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6313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5084"/>
            <a:ext cx="12192000" cy="94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o 25"/>
          <p:cNvGrpSpPr/>
          <p:nvPr/>
        </p:nvGrpSpPr>
        <p:grpSpPr>
          <a:xfrm>
            <a:off x="287867" y="293425"/>
            <a:ext cx="7315200" cy="963386"/>
            <a:chOff x="1258770" y="2424"/>
            <a:chExt cx="3293762" cy="1976257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7" name="Rectángulo 26"/>
            <p:cNvSpPr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/>
            <p:cNvSpPr txBox="1"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300" kern="1200" dirty="0"/>
                <a:t>ACOGIDA PSICOEMOCIONAL</a:t>
              </a: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4772781" y="1511169"/>
            <a:ext cx="7315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Relevante no solo informar sino también acoger.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rgbClr val="FF0000"/>
                </a:solidFill>
              </a:rPr>
              <a:t>Proveer de la contención emocional pertinente a cada niño, niña o adolescente, incluido el control de pensamientos irracionales, la presencia de alteraciones psicosomáticas, por emergencia sanitaria.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Ambiente que potencian vínculos y clima emocional acogedor y protector, en “confinamiento”.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Marco de convivencia con mecanismos claros de resolución de conflictos y afrontamiento del estrés.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Asegurar contactos virtuales de los NNA con sus amistades y familias.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Niños, niñas y adolescentes con mayores problemáticas cuentan con intervenciones especializadas (con uso de tecnología </a:t>
            </a:r>
            <a:r>
              <a:rPr lang="es-CL" sz="2400" dirty="0" err="1"/>
              <a:t>adhoc</a:t>
            </a:r>
            <a:r>
              <a:rPr lang="es-CL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/>
          </a:p>
          <a:p>
            <a:endParaRPr lang="es-CL" sz="20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91067" y="2003612"/>
            <a:ext cx="29705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dk1"/>
                </a:solidFill>
              </a:rPr>
              <a:t>Generar un espacio de apoyo y contención emocional para contribuir al bienestar psicoemocional del niño, niña o adolescente, que considera a los adultos, desde la interdependencia social.</a:t>
            </a:r>
          </a:p>
          <a:p>
            <a:endParaRPr lang="es-CL" sz="2400" dirty="0"/>
          </a:p>
        </p:txBody>
      </p:sp>
      <p:sp>
        <p:nvSpPr>
          <p:cNvPr id="31" name="Cheurón 30"/>
          <p:cNvSpPr/>
          <p:nvPr/>
        </p:nvSpPr>
        <p:spPr>
          <a:xfrm>
            <a:off x="3895985" y="2946985"/>
            <a:ext cx="718458" cy="9494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02535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5084"/>
            <a:ext cx="12192000" cy="94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o 25"/>
          <p:cNvGrpSpPr/>
          <p:nvPr/>
        </p:nvGrpSpPr>
        <p:grpSpPr>
          <a:xfrm>
            <a:off x="287867" y="293425"/>
            <a:ext cx="7315200" cy="963386"/>
            <a:chOff x="1258770" y="2424"/>
            <a:chExt cx="3293762" cy="1976257"/>
          </a:xfrm>
          <a:solidFill>
            <a:schemeClr val="accent4">
              <a:lumMod val="75000"/>
            </a:schemeClr>
          </a:solidFill>
        </p:grpSpPr>
        <p:sp>
          <p:nvSpPr>
            <p:cNvPr id="27" name="Rectángulo 26"/>
            <p:cNvSpPr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/>
            <p:cNvSpPr txBox="1"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300" dirty="0"/>
                <a:t>HABITOS SALUDABLES</a:t>
              </a:r>
              <a:endParaRPr lang="es-ES" sz="3300" kern="1200" dirty="0"/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5114085" y="1511169"/>
            <a:ext cx="69738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Ambiente que asegure medidas higiénicas y su mantención.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rgbClr val="FF0000"/>
                </a:solidFill>
              </a:rPr>
              <a:t>Reestructuración de la  cotidianidad</a:t>
            </a:r>
            <a:r>
              <a:rPr lang="es-CL" sz="2400" dirty="0"/>
              <a:t>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Rutinas de ejercicios físicos acorde a cada niño, niña y adolescentes.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Asegurar momentos de ocio, relajación y recreación acorde a etapa de desarrollo y manteniendo restricciones físicas necesarias.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Minutas saludables que refuercen sistema inmunológico.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Acordar con NNA que hacer en momentos libres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/>
          </a:p>
          <a:p>
            <a:endParaRPr lang="es-CL" sz="20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91067" y="2003612"/>
            <a:ext cx="29705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dk1"/>
                </a:solidFill>
              </a:rPr>
              <a:t>Potenciar medidas que aporten al bienestar cotidiano</a:t>
            </a:r>
          </a:p>
          <a:p>
            <a:r>
              <a:rPr lang="es-CL" sz="2400" dirty="0">
                <a:solidFill>
                  <a:schemeClr val="dk1"/>
                </a:solidFill>
              </a:rPr>
              <a:t>de los niños , niñas y adolescentes, en contexto de crisis sanitaria en curso.</a:t>
            </a:r>
          </a:p>
          <a:p>
            <a:endParaRPr lang="es-CL" sz="2400" dirty="0"/>
          </a:p>
        </p:txBody>
      </p:sp>
      <p:sp>
        <p:nvSpPr>
          <p:cNvPr id="31" name="Cheurón 30"/>
          <p:cNvSpPr/>
          <p:nvPr/>
        </p:nvSpPr>
        <p:spPr>
          <a:xfrm>
            <a:off x="3895985" y="2946985"/>
            <a:ext cx="718458" cy="9494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10871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5084"/>
            <a:ext cx="12192000" cy="94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o 25"/>
          <p:cNvGrpSpPr/>
          <p:nvPr/>
        </p:nvGrpSpPr>
        <p:grpSpPr>
          <a:xfrm>
            <a:off x="287867" y="293425"/>
            <a:ext cx="7315200" cy="963386"/>
            <a:chOff x="1258770" y="2424"/>
            <a:chExt cx="3293762" cy="1976257"/>
          </a:xfrm>
          <a:solidFill>
            <a:schemeClr val="accent3">
              <a:lumMod val="75000"/>
            </a:schemeClr>
          </a:solidFill>
        </p:grpSpPr>
        <p:sp>
          <p:nvSpPr>
            <p:cNvPr id="27" name="Rectángulo 26"/>
            <p:cNvSpPr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/>
            <p:cNvSpPr txBox="1"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300" kern="1200" dirty="0"/>
                <a:t>APOYOS SOCIALES</a:t>
              </a: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5114085" y="1511169"/>
            <a:ext cx="69738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Mantener canales de Información claros, concisos acorde a nivel de desarrollo de cada niño, niña y adolescente, sin minimizar riesgos.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Uso protegido de acceso a redes sociales y recursos educativos y culturales online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Marco de convivencia actualizado a crisis COVID-19.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rgbClr val="FF0000"/>
                </a:solidFill>
              </a:rPr>
              <a:t>Adultos con capacidad de escucha empática, con capacidad de contención emocional, con conocimiento del estado psicosocial de cada NNA.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Articular apoyos de entornos territoriales que puedan aportar a afrontar la crisis sanitarias en los centros y todos los derechos de los NNA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rgbClr val="FF0000"/>
                </a:solidFill>
              </a:rPr>
              <a:t> Establecer espacios de contención y cuidado del equipo. </a:t>
            </a:r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/>
          </a:p>
          <a:p>
            <a:endParaRPr lang="es-CL" sz="20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91067" y="2003612"/>
            <a:ext cx="320231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dk1"/>
                </a:solidFill>
              </a:rPr>
              <a:t>Proveer de espacio de apoyo en contexto de crisis sanitaria y medidas sanitarias, incluidos los  confinamientos o aislamientos físicos, que asegure interacciones emocionales significativas para los niños, niñas y adolescentes y equipos.</a:t>
            </a:r>
          </a:p>
          <a:p>
            <a:endParaRPr lang="es-CL" sz="2400" dirty="0"/>
          </a:p>
        </p:txBody>
      </p:sp>
      <p:sp>
        <p:nvSpPr>
          <p:cNvPr id="31" name="Cheurón 30"/>
          <p:cNvSpPr/>
          <p:nvPr/>
        </p:nvSpPr>
        <p:spPr>
          <a:xfrm>
            <a:off x="3895985" y="2946985"/>
            <a:ext cx="718458" cy="9494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154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107" y="1475995"/>
            <a:ext cx="1965788" cy="183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108" y="6671641"/>
            <a:ext cx="1965788" cy="186359"/>
          </a:xfrm>
          <a:prstGeom prst="rect">
            <a:avLst/>
          </a:prstGeom>
        </p:spPr>
      </p:pic>
      <p:sp>
        <p:nvSpPr>
          <p:cNvPr id="4" name="Subtítulo 2"/>
          <p:cNvSpPr txBox="1">
            <a:spLocks/>
          </p:cNvSpPr>
          <p:nvPr/>
        </p:nvSpPr>
        <p:spPr>
          <a:xfrm>
            <a:off x="3687526" y="3853584"/>
            <a:ext cx="4816948" cy="133739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300" b="1" dirty="0">
                <a:solidFill>
                  <a:schemeClr val="bg1"/>
                </a:solidFill>
              </a:rPr>
              <a:t>Muchas Gracias</a:t>
            </a:r>
          </a:p>
          <a:p>
            <a:pPr marL="0" indent="0" algn="ctr">
              <a:buNone/>
            </a:pPr>
            <a:r>
              <a:rPr lang="es-ES" sz="1900" b="1" dirty="0">
                <a:solidFill>
                  <a:schemeClr val="bg1"/>
                </a:solidFill>
              </a:rPr>
              <a:t>anmartinez@sename.cl</a:t>
            </a:r>
          </a:p>
          <a:p>
            <a:pPr marL="0" indent="0" algn="ctr">
              <a:buNone/>
            </a:pPr>
            <a:r>
              <a:rPr lang="es-ES" sz="1900" b="1" dirty="0">
                <a:solidFill>
                  <a:schemeClr val="bg1"/>
                </a:solidFill>
              </a:rPr>
              <a:t>acaceres@sename.cl</a:t>
            </a:r>
          </a:p>
          <a:p>
            <a:pPr marL="0" indent="0" algn="ctr">
              <a:buNone/>
            </a:pPr>
            <a:endParaRPr lang="es-ES" sz="43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43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1464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Kraze">
      <a:dk1>
        <a:srgbClr val="0C0C0C"/>
      </a:dk1>
      <a:lt1>
        <a:srgbClr val="F7F7F7"/>
      </a:lt1>
      <a:dk2>
        <a:srgbClr val="3D3D3D"/>
      </a:dk2>
      <a:lt2>
        <a:srgbClr val="FFFFFF"/>
      </a:lt2>
      <a:accent1>
        <a:srgbClr val="FFC000"/>
      </a:accent1>
      <a:accent2>
        <a:srgbClr val="FFC000"/>
      </a:accent2>
      <a:accent3>
        <a:srgbClr val="858585"/>
      </a:accent3>
      <a:accent4>
        <a:srgbClr val="484848"/>
      </a:accent4>
      <a:accent5>
        <a:srgbClr val="434343"/>
      </a:accent5>
      <a:accent6>
        <a:srgbClr val="3D3D3D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mtClean="0">
            <a:latin typeface="Lato Regular" panose="020F0502020204030203" pitchFamily="34" charset="0"/>
            <a:ea typeface="Lato Regular" panose="020F0502020204030203" pitchFamily="34" charset="0"/>
            <a:cs typeface="Lato Regular" panose="020F050202020403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12859</TotalTime>
  <Words>665</Words>
  <Application>Microsoft Office PowerPoint</Application>
  <PresentationFormat>Panorámica</PresentationFormat>
  <Paragraphs>78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Calibri</vt:lpstr>
      <vt:lpstr>gobCL</vt:lpstr>
      <vt:lpstr>Lato Heavy</vt:lpstr>
      <vt:lpstr>Times New Roman</vt:lpstr>
      <vt:lpstr>Office Theme</vt:lpstr>
      <vt:lpstr>Custom Design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Heaven Postman</dc:creator>
  <cp:lastModifiedBy>Hahn Luppi, Francoise</cp:lastModifiedBy>
  <cp:revision>690</cp:revision>
  <cp:lastPrinted>2020-04-30T17:25:17Z</cp:lastPrinted>
  <dcterms:created xsi:type="dcterms:W3CDTF">2016-12-02T16:58:39Z</dcterms:created>
  <dcterms:modified xsi:type="dcterms:W3CDTF">2020-04-30T17:28:34Z</dcterms:modified>
</cp:coreProperties>
</file>